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handoutMasterIdLst>
    <p:handoutMasterId r:id="rId42"/>
  </p:handoutMasterIdLst>
  <p:sldIdLst>
    <p:sldId id="260" r:id="rId2"/>
    <p:sldId id="293" r:id="rId3"/>
    <p:sldId id="333" r:id="rId4"/>
    <p:sldId id="329" r:id="rId5"/>
    <p:sldId id="338" r:id="rId6"/>
    <p:sldId id="352" r:id="rId7"/>
    <p:sldId id="351" r:id="rId8"/>
    <p:sldId id="339" r:id="rId9"/>
    <p:sldId id="340" r:id="rId10"/>
    <p:sldId id="341" r:id="rId11"/>
    <p:sldId id="342" r:id="rId12"/>
    <p:sldId id="315" r:id="rId13"/>
    <p:sldId id="343" r:id="rId14"/>
    <p:sldId id="344" r:id="rId15"/>
    <p:sldId id="345" r:id="rId16"/>
    <p:sldId id="346" r:id="rId17"/>
    <p:sldId id="347" r:id="rId18"/>
    <p:sldId id="321" r:id="rId19"/>
    <p:sldId id="314" r:id="rId20"/>
    <p:sldId id="308" r:id="rId21"/>
    <p:sldId id="294" r:id="rId22"/>
    <p:sldId id="348" r:id="rId23"/>
    <p:sldId id="322" r:id="rId24"/>
    <p:sldId id="319" r:id="rId25"/>
    <p:sldId id="318" r:id="rId26"/>
    <p:sldId id="295" r:id="rId27"/>
    <p:sldId id="296" r:id="rId28"/>
    <p:sldId id="297" r:id="rId29"/>
    <p:sldId id="298" r:id="rId30"/>
    <p:sldId id="299" r:id="rId31"/>
    <p:sldId id="300" r:id="rId32"/>
    <p:sldId id="349" r:id="rId33"/>
    <p:sldId id="301" r:id="rId34"/>
    <p:sldId id="302" r:id="rId35"/>
    <p:sldId id="303" r:id="rId36"/>
    <p:sldId id="313" r:id="rId37"/>
    <p:sldId id="320" r:id="rId38"/>
    <p:sldId id="350" r:id="rId39"/>
    <p:sldId id="337"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88070" autoAdjust="0"/>
  </p:normalViewPr>
  <p:slideViewPr>
    <p:cSldViewPr>
      <p:cViewPr varScale="1">
        <p:scale>
          <a:sx n="59" d="100"/>
          <a:sy n="59" d="100"/>
        </p:scale>
        <p:origin x="1348" y="56"/>
      </p:cViewPr>
      <p:guideLst>
        <p:guide orient="horz" pos="2160"/>
        <p:guide pos="2880"/>
      </p:guideLst>
    </p:cSldViewPr>
  </p:slideViewPr>
  <p:notesTextViewPr>
    <p:cViewPr>
      <p:scale>
        <a:sx n="100" d="100"/>
        <a:sy n="100" d="100"/>
      </p:scale>
      <p:origin x="0" y="0"/>
    </p:cViewPr>
  </p:notesTextViewPr>
  <p:sorterViewPr>
    <p:cViewPr>
      <p:scale>
        <a:sx n="156" d="100"/>
        <a:sy n="156" d="100"/>
      </p:scale>
      <p:origin x="0" y="-19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99D41-F811-4C54-ACE8-2447FA8AE2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F0AC38-30CA-481C-B56B-E749633726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IN"/>
              <a:t>12-08-2018</a:t>
            </a:r>
            <a:endParaRPr lang="en-US"/>
          </a:p>
        </p:txBody>
      </p:sp>
      <p:sp>
        <p:nvSpPr>
          <p:cNvPr id="4" name="Footer Placeholder 3">
            <a:extLst>
              <a:ext uri="{FF2B5EF4-FFF2-40B4-BE49-F238E27FC236}">
                <a16:creationId xmlns:a16="http://schemas.microsoft.com/office/drawing/2014/main" id="{DD1EC386-6557-49C4-8805-92CC6C6A86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5269A4-9CD5-4885-A17A-B2E4160D9D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DABA7-53A9-4870-9A06-7871FA8E0B43}" type="slidenum">
              <a:rPr lang="en-US" smtClean="0"/>
              <a:t>‹#›</a:t>
            </a:fld>
            <a:endParaRPr lang="en-US"/>
          </a:p>
        </p:txBody>
      </p:sp>
    </p:spTree>
    <p:extLst>
      <p:ext uri="{BB962C8B-B14F-4D97-AF65-F5344CB8AC3E}">
        <p14:creationId xmlns:p14="http://schemas.microsoft.com/office/powerpoint/2010/main" val="383237627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IN"/>
              <a:t>12-08-2018</a:t>
            </a: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C08CD-08CE-4BE9-82DB-405CF9CCA283}" type="slidenum">
              <a:rPr lang="en-IN" smtClean="0"/>
              <a:t>‹#›</a:t>
            </a:fld>
            <a:endParaRPr lang="en-IN"/>
          </a:p>
        </p:txBody>
      </p:sp>
    </p:spTree>
    <p:extLst>
      <p:ext uri="{BB962C8B-B14F-4D97-AF65-F5344CB8AC3E}">
        <p14:creationId xmlns:p14="http://schemas.microsoft.com/office/powerpoint/2010/main" val="188378536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IN"/>
              <a:t>12-08-2018</a:t>
            </a:r>
          </a:p>
        </p:txBody>
      </p:sp>
      <p:sp>
        <p:nvSpPr>
          <p:cNvPr id="5" name="Slide Number Placeholder 4"/>
          <p:cNvSpPr>
            <a:spLocks noGrp="1"/>
          </p:cNvSpPr>
          <p:nvPr>
            <p:ph type="sldNum" sz="quarter" idx="11"/>
          </p:nvPr>
        </p:nvSpPr>
        <p:spPr/>
        <p:txBody>
          <a:bodyPr/>
          <a:lstStyle/>
          <a:p>
            <a:fld id="{C7BC08CD-08CE-4BE9-82DB-405CF9CCA283}" type="slidenum">
              <a:rPr lang="en-IN" smtClean="0"/>
              <a:t>1</a:t>
            </a:fld>
            <a:endParaRPr lang="en-IN"/>
          </a:p>
        </p:txBody>
      </p:sp>
    </p:spTree>
    <p:extLst>
      <p:ext uri="{BB962C8B-B14F-4D97-AF65-F5344CB8AC3E}">
        <p14:creationId xmlns:p14="http://schemas.microsoft.com/office/powerpoint/2010/main" val="398772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11</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53611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12</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1198478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13</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448411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14</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73839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15</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973450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Implement, Evaluate and Maintain for controlling the Security</a:t>
            </a:r>
          </a:p>
        </p:txBody>
      </p:sp>
      <p:sp>
        <p:nvSpPr>
          <p:cNvPr id="4" name="Slide Number Placeholder 3"/>
          <p:cNvSpPr>
            <a:spLocks noGrp="1"/>
          </p:cNvSpPr>
          <p:nvPr>
            <p:ph type="sldNum" sz="quarter" idx="10"/>
          </p:nvPr>
        </p:nvSpPr>
        <p:spPr/>
        <p:txBody>
          <a:bodyPr/>
          <a:lstStyle/>
          <a:p>
            <a:fld id="{C7BC08CD-08CE-4BE9-82DB-405CF9CCA283}" type="slidenum">
              <a:rPr lang="en-IN" smtClean="0"/>
              <a:t>16</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328411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17</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1819911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18</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720771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19</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783045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9/11 ..frauds within an organization ..Arthur Anderson .. Dr Rajkumar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 months majority of them 580 of them closed down</a:t>
            </a:r>
          </a:p>
          <a:p>
            <a:endParaRPr lang="en-US" dirty="0"/>
          </a:p>
          <a:p>
            <a:r>
              <a:rPr lang="en-US" dirty="0"/>
              <a:t>Business Continuity Institute .. 20% suffer disruptions every year ..</a:t>
            </a:r>
          </a:p>
          <a:p>
            <a:r>
              <a:rPr lang="en-US" dirty="0"/>
              <a:t>Suppliers .. And chain .. Can be disrupted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Holistic management process that identifies potential threats for the organization which impacts Business operations .. Or disables org capability to provide uninterrupted services to customers .. Provides a framework organizational resilience .. Anticipating disruption and managing at and beyond  </a:t>
            </a:r>
          </a:p>
          <a:p>
            <a:endParaRPr lang="en-US" dirty="0"/>
          </a:p>
          <a:p>
            <a:r>
              <a:rPr lang="en-US" dirty="0"/>
              <a:t>Reputation</a:t>
            </a:r>
          </a:p>
          <a:p>
            <a:r>
              <a:rPr lang="en-US" dirty="0"/>
              <a:t>Contractual</a:t>
            </a:r>
          </a:p>
          <a:p>
            <a:r>
              <a:rPr lang="en-US" dirty="0"/>
              <a:t>Procurement qualifier</a:t>
            </a:r>
          </a:p>
        </p:txBody>
      </p:sp>
      <p:sp>
        <p:nvSpPr>
          <p:cNvPr id="4" name="Slide Number Placeholder 3"/>
          <p:cNvSpPr>
            <a:spLocks noGrp="1"/>
          </p:cNvSpPr>
          <p:nvPr>
            <p:ph type="sldNum" sz="quarter" idx="10"/>
          </p:nvPr>
        </p:nvSpPr>
        <p:spPr/>
        <p:txBody>
          <a:bodyPr/>
          <a:lstStyle/>
          <a:p>
            <a:fld id="{C7BC08CD-08CE-4BE9-82DB-405CF9CCA283}" type="slidenum">
              <a:rPr lang="en-IN" smtClean="0"/>
              <a:t>21</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33224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1200"/>
              </a:spcBef>
              <a:buFont typeface="Arial" panose="020B0604020202020204" pitchFamily="34" charset="0"/>
              <a:buNone/>
            </a:pPr>
            <a:endParaRPr lang="en-US" sz="2000" dirty="0"/>
          </a:p>
        </p:txBody>
      </p:sp>
      <p:sp>
        <p:nvSpPr>
          <p:cNvPr id="4" name="Slide Number Placeholder 3"/>
          <p:cNvSpPr>
            <a:spLocks noGrp="1"/>
          </p:cNvSpPr>
          <p:nvPr>
            <p:ph type="sldNum" sz="quarter" idx="10"/>
          </p:nvPr>
        </p:nvSpPr>
        <p:spPr/>
        <p:txBody>
          <a:bodyPr/>
          <a:lstStyle/>
          <a:p>
            <a:fld id="{C7BC08CD-08CE-4BE9-82DB-405CF9CCA283}" type="slidenum">
              <a:rPr lang="en-IN" smtClean="0"/>
              <a:t>2</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781349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9/11 ..frauds within an organization ..Arthur Anderson .. Dr Rajkumar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 months majority of them 580 of them closed down</a:t>
            </a:r>
          </a:p>
          <a:p>
            <a:endParaRPr lang="en-US" dirty="0"/>
          </a:p>
          <a:p>
            <a:r>
              <a:rPr lang="en-US" dirty="0"/>
              <a:t>Business Continuity Institute .. 20% suffer disruptions every year ..</a:t>
            </a:r>
          </a:p>
          <a:p>
            <a:r>
              <a:rPr lang="en-US" dirty="0"/>
              <a:t>Suppliers .. And chain .. Can be disrupted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Holistic management process that identifies potential threats for the organization which impacts Business operations .. Or disables org capability to provide uninterrupted services to customers .. Provides a framework organizational resilience .. Anticipating disruption and managing at and beyond  </a:t>
            </a:r>
          </a:p>
          <a:p>
            <a:endParaRPr lang="en-US" dirty="0"/>
          </a:p>
          <a:p>
            <a:r>
              <a:rPr lang="en-US" dirty="0"/>
              <a:t>Reputation</a:t>
            </a:r>
          </a:p>
          <a:p>
            <a:r>
              <a:rPr lang="en-US" dirty="0"/>
              <a:t>Contractual</a:t>
            </a:r>
          </a:p>
          <a:p>
            <a:r>
              <a:rPr lang="en-US" dirty="0"/>
              <a:t>Procurement qualifier</a:t>
            </a:r>
          </a:p>
        </p:txBody>
      </p:sp>
      <p:sp>
        <p:nvSpPr>
          <p:cNvPr id="4" name="Slide Number Placeholder 3"/>
          <p:cNvSpPr>
            <a:spLocks noGrp="1"/>
          </p:cNvSpPr>
          <p:nvPr>
            <p:ph type="sldNum" sz="quarter" idx="10"/>
          </p:nvPr>
        </p:nvSpPr>
        <p:spPr/>
        <p:txBody>
          <a:bodyPr/>
          <a:lstStyle/>
          <a:p>
            <a:fld id="{C7BC08CD-08CE-4BE9-82DB-405CF9CCA283}" type="slidenum">
              <a:rPr lang="en-IN" smtClean="0"/>
              <a:t>22</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2240831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9/11 ..frauds within an organization ..Arthur Anderson .. Dr Rajkumar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 months majority of them 580 of them closed down</a:t>
            </a:r>
          </a:p>
          <a:p>
            <a:endParaRPr lang="en-US" dirty="0"/>
          </a:p>
          <a:p>
            <a:r>
              <a:rPr lang="en-US" dirty="0"/>
              <a:t>Business Continuity Institute .. 20% suffer disruptions every year ..</a:t>
            </a:r>
          </a:p>
          <a:p>
            <a:r>
              <a:rPr lang="en-US" dirty="0"/>
              <a:t>Suppliers .. And chain .. Can be disrupted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Holistic management process that identifies potential threats for the organization which impacts Business operations .. Or disables org capability to provide uninterrupted services to customers .. Provides a framework organizational resilience .. Anticipating disruption and managing at and beyond  </a:t>
            </a:r>
          </a:p>
          <a:p>
            <a:endParaRPr lang="en-US" dirty="0"/>
          </a:p>
          <a:p>
            <a:r>
              <a:rPr lang="en-US" dirty="0"/>
              <a:t>Reputation</a:t>
            </a:r>
          </a:p>
          <a:p>
            <a:r>
              <a:rPr lang="en-US" dirty="0"/>
              <a:t>Contractual</a:t>
            </a:r>
          </a:p>
          <a:p>
            <a:r>
              <a:rPr lang="en-US" dirty="0"/>
              <a:t>Procurement qualifier</a:t>
            </a:r>
          </a:p>
        </p:txBody>
      </p:sp>
      <p:sp>
        <p:nvSpPr>
          <p:cNvPr id="4" name="Slide Number Placeholder 3"/>
          <p:cNvSpPr>
            <a:spLocks noGrp="1"/>
          </p:cNvSpPr>
          <p:nvPr>
            <p:ph type="sldNum" sz="quarter" idx="10"/>
          </p:nvPr>
        </p:nvSpPr>
        <p:spPr/>
        <p:txBody>
          <a:bodyPr/>
          <a:lstStyle/>
          <a:p>
            <a:fld id="{C7BC08CD-08CE-4BE9-82DB-405CF9CCA283}" type="slidenum">
              <a:rPr lang="en-IN" smtClean="0"/>
              <a:t>23</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158687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24</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2114379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25</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2453270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Recovery time objective – Business resumption .. – Minimal functionality ..</a:t>
            </a:r>
          </a:p>
        </p:txBody>
      </p:sp>
      <p:sp>
        <p:nvSpPr>
          <p:cNvPr id="4" name="Slide Number Placeholder 3"/>
          <p:cNvSpPr>
            <a:spLocks noGrp="1"/>
          </p:cNvSpPr>
          <p:nvPr>
            <p:ph type="sldNum" sz="quarter" idx="10"/>
          </p:nvPr>
        </p:nvSpPr>
        <p:spPr/>
        <p:txBody>
          <a:bodyPr/>
          <a:lstStyle/>
          <a:p>
            <a:fld id="{C7BC08CD-08CE-4BE9-82DB-405CF9CCA283}" type="slidenum">
              <a:rPr lang="en-IN" smtClean="0"/>
              <a:t>26</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2035811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27</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4027324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28</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779690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29</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493797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30</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43289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31</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251727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1200"/>
              </a:spcBef>
              <a:buFont typeface="Arial" panose="020B0604020202020204" pitchFamily="34" charset="0"/>
              <a:buNone/>
            </a:pPr>
            <a:endParaRPr lang="en-US" sz="2000" dirty="0"/>
          </a:p>
        </p:txBody>
      </p:sp>
      <p:sp>
        <p:nvSpPr>
          <p:cNvPr id="4" name="Slide Number Placeholder 3"/>
          <p:cNvSpPr>
            <a:spLocks noGrp="1"/>
          </p:cNvSpPr>
          <p:nvPr>
            <p:ph type="sldNum" sz="quarter" idx="10"/>
          </p:nvPr>
        </p:nvSpPr>
        <p:spPr/>
        <p:txBody>
          <a:bodyPr/>
          <a:lstStyle/>
          <a:p>
            <a:fld id="{C7BC08CD-08CE-4BE9-82DB-405CF9CCA283}" type="slidenum">
              <a:rPr lang="en-IN" smtClean="0"/>
              <a:t>3</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4036901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32</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934919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33</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1086133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34</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522410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35</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909944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36</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1819911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37</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2593291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38</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783045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39</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176515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Designing security controls: To design suitable organizational and technical measures to guarantee the availability, integrity and confidentiality of an organization's data, information and IT services</a:t>
            </a:r>
          </a:p>
          <a:p>
            <a:r>
              <a:rPr lang="en-US" sz="1200" b="0" i="0" kern="1200" dirty="0">
                <a:solidFill>
                  <a:schemeClr val="tx1"/>
                </a:solidFill>
                <a:effectLst/>
                <a:latin typeface="+mn-lt"/>
                <a:ea typeface="+mn-ea"/>
                <a:cs typeface="+mn-cs"/>
              </a:rPr>
              <a:t>Security testing: To ensure that all security mechanisms are subjected to regular testing</a:t>
            </a:r>
          </a:p>
          <a:p>
            <a:r>
              <a:rPr lang="en-US" sz="1200" b="0" i="0" kern="1200" dirty="0">
                <a:solidFill>
                  <a:schemeClr val="tx1"/>
                </a:solidFill>
                <a:effectLst/>
                <a:latin typeface="+mn-lt"/>
                <a:ea typeface="+mn-ea"/>
                <a:cs typeface="+mn-cs"/>
              </a:rPr>
              <a:t>Managing security incidents: To identify and fight intrusions and attacks and also to minimize damages incurred due to security breaches</a:t>
            </a:r>
          </a:p>
          <a:p>
            <a:r>
              <a:rPr lang="en-US" sz="1200" b="0" i="0" kern="1200" dirty="0">
                <a:solidFill>
                  <a:schemeClr val="tx1"/>
                </a:solidFill>
                <a:effectLst/>
                <a:latin typeface="+mn-lt"/>
                <a:ea typeface="+mn-ea"/>
                <a:cs typeface="+mn-cs"/>
              </a:rPr>
              <a:t>Security review: To review whether the safety measures and processes are still in accordance with risk perceptions from the business side, and also to validate whether these safety measures and processes are consistently managed and tested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ITIL terms and information objects that are widely used in the security management process in order to signify process inputs and outputs are as follows</a:t>
            </a:r>
          </a:p>
          <a:p>
            <a:r>
              <a:rPr lang="en-US" sz="1200" b="0" i="0" kern="1200" dirty="0">
                <a:solidFill>
                  <a:schemeClr val="tx1"/>
                </a:solidFill>
                <a:effectLst/>
                <a:latin typeface="+mn-lt"/>
                <a:ea typeface="+mn-ea"/>
                <a:cs typeface="+mn-cs"/>
              </a:rPr>
              <a:t>Availability/IT service continuity management (ITSCM)/security testing schedule</a:t>
            </a:r>
          </a:p>
          <a:p>
            <a:r>
              <a:rPr lang="en-US" sz="1200" b="0" i="0" kern="1200" dirty="0">
                <a:solidFill>
                  <a:schemeClr val="tx1"/>
                </a:solidFill>
                <a:effectLst/>
                <a:latin typeface="+mn-lt"/>
                <a:ea typeface="+mn-ea"/>
                <a:cs typeface="+mn-cs"/>
              </a:rPr>
              <a:t>Correlation rules and event filtering</a:t>
            </a:r>
          </a:p>
          <a:p>
            <a:r>
              <a:rPr lang="en-US" sz="1200" b="0" i="0" kern="1200" dirty="0">
                <a:solidFill>
                  <a:schemeClr val="tx1"/>
                </a:solidFill>
                <a:effectLst/>
                <a:latin typeface="+mn-lt"/>
                <a:ea typeface="+mn-ea"/>
                <a:cs typeface="+mn-cs"/>
              </a:rPr>
              <a:t>Information security policy</a:t>
            </a:r>
          </a:p>
          <a:p>
            <a:r>
              <a:rPr lang="en-US" sz="1200" b="0" i="0" kern="1200" dirty="0">
                <a:solidFill>
                  <a:schemeClr val="tx1"/>
                </a:solidFill>
                <a:effectLst/>
                <a:latin typeface="+mn-lt"/>
                <a:ea typeface="+mn-ea"/>
                <a:cs typeface="+mn-cs"/>
              </a:rPr>
              <a:t>Information security report</a:t>
            </a:r>
          </a:p>
          <a:p>
            <a:r>
              <a:rPr lang="en-US" sz="1200" b="0" i="0" kern="1200" dirty="0">
                <a:solidFill>
                  <a:schemeClr val="tx1"/>
                </a:solidFill>
                <a:effectLst/>
                <a:latin typeface="+mn-lt"/>
                <a:ea typeface="+mn-ea"/>
                <a:cs typeface="+mn-cs"/>
              </a:rPr>
              <a:t>Security management information system (SMIS)</a:t>
            </a:r>
          </a:p>
          <a:p>
            <a:r>
              <a:rPr lang="en-US" sz="1200" b="0" i="0" kern="1200" dirty="0">
                <a:solidFill>
                  <a:schemeClr val="tx1"/>
                </a:solidFill>
                <a:effectLst/>
                <a:latin typeface="+mn-lt"/>
                <a:ea typeface="+mn-ea"/>
                <a:cs typeface="+mn-cs"/>
              </a:rPr>
              <a:t>Test report</a:t>
            </a:r>
          </a:p>
          <a:p>
            <a:r>
              <a:rPr lang="en-US" sz="1200" b="0" i="0" kern="1200" dirty="0">
                <a:solidFill>
                  <a:schemeClr val="tx1"/>
                </a:solidFill>
                <a:effectLst/>
                <a:latin typeface="+mn-lt"/>
                <a:ea typeface="+mn-ea"/>
                <a:cs typeface="+mn-cs"/>
              </a:rPr>
              <a:t>Underpinning Information security policy</a:t>
            </a:r>
          </a:p>
          <a:p>
            <a:r>
              <a:rPr lang="en-US" sz="1200" b="0" i="0" kern="1200" dirty="0">
                <a:solidFill>
                  <a:schemeClr val="tx1"/>
                </a:solidFill>
                <a:effectLst/>
                <a:latin typeface="+mn-lt"/>
                <a:ea typeface="+mn-ea"/>
                <a:cs typeface="+mn-cs"/>
              </a:rPr>
              <a:t>Security advisories</a:t>
            </a:r>
          </a:p>
          <a:p>
            <a:r>
              <a:rPr lang="en-US" sz="1200" b="0" i="0" kern="1200" dirty="0">
                <a:solidFill>
                  <a:schemeClr val="tx1"/>
                </a:solidFill>
                <a:effectLst/>
                <a:latin typeface="+mn-lt"/>
                <a:ea typeface="+mn-ea"/>
                <a:cs typeface="+mn-cs"/>
              </a:rPr>
              <a:t>Security alert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5</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33224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Designing security controls: To design suitable organizational and technical measures to guarantee the availability, integrity and confidentiality of an organization's data, information and IT services</a:t>
            </a:r>
          </a:p>
          <a:p>
            <a:r>
              <a:rPr lang="en-US" sz="1200" b="0" i="0" kern="1200" dirty="0">
                <a:solidFill>
                  <a:schemeClr val="tx1"/>
                </a:solidFill>
                <a:effectLst/>
                <a:latin typeface="+mn-lt"/>
                <a:ea typeface="+mn-ea"/>
                <a:cs typeface="+mn-cs"/>
              </a:rPr>
              <a:t>Security testing: To ensure that all security mechanisms are subjected to regular testing</a:t>
            </a:r>
          </a:p>
          <a:p>
            <a:r>
              <a:rPr lang="en-US" sz="1200" b="0" i="0" kern="1200" dirty="0">
                <a:solidFill>
                  <a:schemeClr val="tx1"/>
                </a:solidFill>
                <a:effectLst/>
                <a:latin typeface="+mn-lt"/>
                <a:ea typeface="+mn-ea"/>
                <a:cs typeface="+mn-cs"/>
              </a:rPr>
              <a:t>Managing security incidents: To identify and fight intrusions and attacks and also to minimize damages incurred due to security breaches</a:t>
            </a:r>
          </a:p>
          <a:p>
            <a:r>
              <a:rPr lang="en-US" sz="1200" b="0" i="0" kern="1200" dirty="0">
                <a:solidFill>
                  <a:schemeClr val="tx1"/>
                </a:solidFill>
                <a:effectLst/>
                <a:latin typeface="+mn-lt"/>
                <a:ea typeface="+mn-ea"/>
                <a:cs typeface="+mn-cs"/>
              </a:rPr>
              <a:t>Security review: To review whether the safety measures and processes are still in accordance with risk perceptions from the business side, and also to validate whether these safety measures and processes are consistently managed and tested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ITIL terms and information objects that are widely used in the security management process in order to signify process inputs and outputs are as follows</a:t>
            </a:r>
          </a:p>
          <a:p>
            <a:r>
              <a:rPr lang="en-US" sz="1200" b="0" i="0" kern="1200" dirty="0">
                <a:solidFill>
                  <a:schemeClr val="tx1"/>
                </a:solidFill>
                <a:effectLst/>
                <a:latin typeface="+mn-lt"/>
                <a:ea typeface="+mn-ea"/>
                <a:cs typeface="+mn-cs"/>
              </a:rPr>
              <a:t>Availability/IT service continuity management (ITSCM)/security testing schedule</a:t>
            </a:r>
          </a:p>
          <a:p>
            <a:r>
              <a:rPr lang="en-US" sz="1200" b="0" i="0" kern="1200" dirty="0">
                <a:solidFill>
                  <a:schemeClr val="tx1"/>
                </a:solidFill>
                <a:effectLst/>
                <a:latin typeface="+mn-lt"/>
                <a:ea typeface="+mn-ea"/>
                <a:cs typeface="+mn-cs"/>
              </a:rPr>
              <a:t>Correlation rules and event filtering</a:t>
            </a:r>
          </a:p>
          <a:p>
            <a:r>
              <a:rPr lang="en-US" sz="1200" b="0" i="0" kern="1200" dirty="0">
                <a:solidFill>
                  <a:schemeClr val="tx1"/>
                </a:solidFill>
                <a:effectLst/>
                <a:latin typeface="+mn-lt"/>
                <a:ea typeface="+mn-ea"/>
                <a:cs typeface="+mn-cs"/>
              </a:rPr>
              <a:t>Information security policy</a:t>
            </a:r>
          </a:p>
          <a:p>
            <a:r>
              <a:rPr lang="en-US" sz="1200" b="0" i="0" kern="1200" dirty="0">
                <a:solidFill>
                  <a:schemeClr val="tx1"/>
                </a:solidFill>
                <a:effectLst/>
                <a:latin typeface="+mn-lt"/>
                <a:ea typeface="+mn-ea"/>
                <a:cs typeface="+mn-cs"/>
              </a:rPr>
              <a:t>Information security report</a:t>
            </a:r>
          </a:p>
          <a:p>
            <a:r>
              <a:rPr lang="en-US" sz="1200" b="0" i="0" kern="1200" dirty="0">
                <a:solidFill>
                  <a:schemeClr val="tx1"/>
                </a:solidFill>
                <a:effectLst/>
                <a:latin typeface="+mn-lt"/>
                <a:ea typeface="+mn-ea"/>
                <a:cs typeface="+mn-cs"/>
              </a:rPr>
              <a:t>Security management information system (SMIS)</a:t>
            </a:r>
          </a:p>
          <a:p>
            <a:r>
              <a:rPr lang="en-US" sz="1200" b="0" i="0" kern="1200" dirty="0">
                <a:solidFill>
                  <a:schemeClr val="tx1"/>
                </a:solidFill>
                <a:effectLst/>
                <a:latin typeface="+mn-lt"/>
                <a:ea typeface="+mn-ea"/>
                <a:cs typeface="+mn-cs"/>
              </a:rPr>
              <a:t>Test report</a:t>
            </a:r>
          </a:p>
          <a:p>
            <a:r>
              <a:rPr lang="en-US" sz="1200" b="0" i="0" kern="1200" dirty="0">
                <a:solidFill>
                  <a:schemeClr val="tx1"/>
                </a:solidFill>
                <a:effectLst/>
                <a:latin typeface="+mn-lt"/>
                <a:ea typeface="+mn-ea"/>
                <a:cs typeface="+mn-cs"/>
              </a:rPr>
              <a:t>Underpinning Information security policy</a:t>
            </a:r>
          </a:p>
          <a:p>
            <a:r>
              <a:rPr lang="en-US" sz="1200" b="0" i="0" kern="1200" dirty="0">
                <a:solidFill>
                  <a:schemeClr val="tx1"/>
                </a:solidFill>
                <a:effectLst/>
                <a:latin typeface="+mn-lt"/>
                <a:ea typeface="+mn-ea"/>
                <a:cs typeface="+mn-cs"/>
              </a:rPr>
              <a:t>Security advisories</a:t>
            </a:r>
          </a:p>
          <a:p>
            <a:r>
              <a:rPr lang="en-US" sz="1200" b="0" i="0" kern="1200" dirty="0">
                <a:solidFill>
                  <a:schemeClr val="tx1"/>
                </a:solidFill>
                <a:effectLst/>
                <a:latin typeface="+mn-lt"/>
                <a:ea typeface="+mn-ea"/>
                <a:cs typeface="+mn-cs"/>
              </a:rPr>
              <a:t>Security alert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6</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1242424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Designing security controls: To design suitable organizational and technical measures to guarantee the availability, integrity and confidentiality of an organization's data, information and IT services</a:t>
            </a:r>
          </a:p>
          <a:p>
            <a:r>
              <a:rPr lang="en-US" sz="1200" b="0" i="0" kern="1200" dirty="0">
                <a:solidFill>
                  <a:schemeClr val="tx1"/>
                </a:solidFill>
                <a:effectLst/>
                <a:latin typeface="+mn-lt"/>
                <a:ea typeface="+mn-ea"/>
                <a:cs typeface="+mn-cs"/>
              </a:rPr>
              <a:t>Security testing: To ensure that all security mechanisms are subjected to regular testing</a:t>
            </a:r>
          </a:p>
          <a:p>
            <a:r>
              <a:rPr lang="en-US" sz="1200" b="0" i="0" kern="1200" dirty="0">
                <a:solidFill>
                  <a:schemeClr val="tx1"/>
                </a:solidFill>
                <a:effectLst/>
                <a:latin typeface="+mn-lt"/>
                <a:ea typeface="+mn-ea"/>
                <a:cs typeface="+mn-cs"/>
              </a:rPr>
              <a:t>Managing security incidents: To identify and fight intrusions and attacks and also to minimize damages incurred due to security breaches</a:t>
            </a:r>
          </a:p>
          <a:p>
            <a:r>
              <a:rPr lang="en-US" sz="1200" b="0" i="0" kern="1200" dirty="0">
                <a:solidFill>
                  <a:schemeClr val="tx1"/>
                </a:solidFill>
                <a:effectLst/>
                <a:latin typeface="+mn-lt"/>
                <a:ea typeface="+mn-ea"/>
                <a:cs typeface="+mn-cs"/>
              </a:rPr>
              <a:t>Security review: To review whether the safety measures and processes are still in accordance with risk perceptions from the business side, and also to validate whether these safety measures and processes are consistently managed and tested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ITIL terms and information objects that are widely used in the security management process in order to signify process inputs and outputs are as follows</a:t>
            </a:r>
          </a:p>
          <a:p>
            <a:r>
              <a:rPr lang="en-US" sz="1200" b="0" i="0" kern="1200" dirty="0">
                <a:solidFill>
                  <a:schemeClr val="tx1"/>
                </a:solidFill>
                <a:effectLst/>
                <a:latin typeface="+mn-lt"/>
                <a:ea typeface="+mn-ea"/>
                <a:cs typeface="+mn-cs"/>
              </a:rPr>
              <a:t>Availability/IT service continuity management (ITSCM)/security testing schedule</a:t>
            </a:r>
          </a:p>
          <a:p>
            <a:r>
              <a:rPr lang="en-US" sz="1200" b="0" i="0" kern="1200" dirty="0">
                <a:solidFill>
                  <a:schemeClr val="tx1"/>
                </a:solidFill>
                <a:effectLst/>
                <a:latin typeface="+mn-lt"/>
                <a:ea typeface="+mn-ea"/>
                <a:cs typeface="+mn-cs"/>
              </a:rPr>
              <a:t>Correlation rules and event filtering</a:t>
            </a:r>
          </a:p>
          <a:p>
            <a:r>
              <a:rPr lang="en-US" sz="1200" b="0" i="0" kern="1200" dirty="0">
                <a:solidFill>
                  <a:schemeClr val="tx1"/>
                </a:solidFill>
                <a:effectLst/>
                <a:latin typeface="+mn-lt"/>
                <a:ea typeface="+mn-ea"/>
                <a:cs typeface="+mn-cs"/>
              </a:rPr>
              <a:t>Information security policy</a:t>
            </a:r>
          </a:p>
          <a:p>
            <a:r>
              <a:rPr lang="en-US" sz="1200" b="0" i="0" kern="1200" dirty="0">
                <a:solidFill>
                  <a:schemeClr val="tx1"/>
                </a:solidFill>
                <a:effectLst/>
                <a:latin typeface="+mn-lt"/>
                <a:ea typeface="+mn-ea"/>
                <a:cs typeface="+mn-cs"/>
              </a:rPr>
              <a:t>Information security report</a:t>
            </a:r>
          </a:p>
          <a:p>
            <a:r>
              <a:rPr lang="en-US" sz="1200" b="0" i="0" kern="1200" dirty="0">
                <a:solidFill>
                  <a:schemeClr val="tx1"/>
                </a:solidFill>
                <a:effectLst/>
                <a:latin typeface="+mn-lt"/>
                <a:ea typeface="+mn-ea"/>
                <a:cs typeface="+mn-cs"/>
              </a:rPr>
              <a:t>Security management information system (SMIS)</a:t>
            </a:r>
          </a:p>
          <a:p>
            <a:r>
              <a:rPr lang="en-US" sz="1200" b="0" i="0" kern="1200" dirty="0">
                <a:solidFill>
                  <a:schemeClr val="tx1"/>
                </a:solidFill>
                <a:effectLst/>
                <a:latin typeface="+mn-lt"/>
                <a:ea typeface="+mn-ea"/>
                <a:cs typeface="+mn-cs"/>
              </a:rPr>
              <a:t>Test report</a:t>
            </a:r>
          </a:p>
          <a:p>
            <a:r>
              <a:rPr lang="en-US" sz="1200" b="0" i="0" kern="1200" dirty="0">
                <a:solidFill>
                  <a:schemeClr val="tx1"/>
                </a:solidFill>
                <a:effectLst/>
                <a:latin typeface="+mn-lt"/>
                <a:ea typeface="+mn-ea"/>
                <a:cs typeface="+mn-cs"/>
              </a:rPr>
              <a:t>Underpinning Information security policy</a:t>
            </a:r>
          </a:p>
          <a:p>
            <a:r>
              <a:rPr lang="en-US" sz="1200" b="0" i="0" kern="1200" dirty="0">
                <a:solidFill>
                  <a:schemeClr val="tx1"/>
                </a:solidFill>
                <a:effectLst/>
                <a:latin typeface="+mn-lt"/>
                <a:ea typeface="+mn-ea"/>
                <a:cs typeface="+mn-cs"/>
              </a:rPr>
              <a:t>Security advisories</a:t>
            </a:r>
          </a:p>
          <a:p>
            <a:r>
              <a:rPr lang="en-US" sz="1200" b="0" i="0" kern="1200" dirty="0">
                <a:solidFill>
                  <a:schemeClr val="tx1"/>
                </a:solidFill>
                <a:effectLst/>
                <a:latin typeface="+mn-lt"/>
                <a:ea typeface="+mn-ea"/>
                <a:cs typeface="+mn-cs"/>
              </a:rPr>
              <a:t>Security alert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7</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1082489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Designing security controls: To design suitable organizational and technical measures to guarantee the availability, integrity and confidentiality of an organization's data, information and IT services</a:t>
            </a:r>
          </a:p>
          <a:p>
            <a:r>
              <a:rPr lang="en-US" sz="1200" b="0" i="0" kern="1200" dirty="0">
                <a:solidFill>
                  <a:schemeClr val="tx1"/>
                </a:solidFill>
                <a:effectLst/>
                <a:latin typeface="+mn-lt"/>
                <a:ea typeface="+mn-ea"/>
                <a:cs typeface="+mn-cs"/>
              </a:rPr>
              <a:t>Security testing: To ensure that all security mechanisms are subjected to regular testing</a:t>
            </a:r>
          </a:p>
          <a:p>
            <a:r>
              <a:rPr lang="en-US" sz="1200" b="0" i="0" kern="1200" dirty="0">
                <a:solidFill>
                  <a:schemeClr val="tx1"/>
                </a:solidFill>
                <a:effectLst/>
                <a:latin typeface="+mn-lt"/>
                <a:ea typeface="+mn-ea"/>
                <a:cs typeface="+mn-cs"/>
              </a:rPr>
              <a:t>Managing security incidents: To identify and fight intrusions and attacks and also to minimize damages incurred due to security breaches</a:t>
            </a:r>
          </a:p>
          <a:p>
            <a:r>
              <a:rPr lang="en-US" sz="1200" b="0" i="0" kern="1200" dirty="0">
                <a:solidFill>
                  <a:schemeClr val="tx1"/>
                </a:solidFill>
                <a:effectLst/>
                <a:latin typeface="+mn-lt"/>
                <a:ea typeface="+mn-ea"/>
                <a:cs typeface="+mn-cs"/>
              </a:rPr>
              <a:t>Security review: To review whether the safety measures and processes are still in accordance with risk perceptions from the business side, and also to validate whether these safety measures and processes are consistently managed and tested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ITIL terms and information objects that are widely used in the security management process in order to signify process inputs and outputs are as follows</a:t>
            </a:r>
          </a:p>
          <a:p>
            <a:r>
              <a:rPr lang="en-US" sz="1200" b="0" i="0" kern="1200" dirty="0">
                <a:solidFill>
                  <a:schemeClr val="tx1"/>
                </a:solidFill>
                <a:effectLst/>
                <a:latin typeface="+mn-lt"/>
                <a:ea typeface="+mn-ea"/>
                <a:cs typeface="+mn-cs"/>
              </a:rPr>
              <a:t>Availability/IT service continuity management (ITSCM)/security testing schedule</a:t>
            </a:r>
          </a:p>
          <a:p>
            <a:r>
              <a:rPr lang="en-US" sz="1200" b="0" i="0" kern="1200" dirty="0">
                <a:solidFill>
                  <a:schemeClr val="tx1"/>
                </a:solidFill>
                <a:effectLst/>
                <a:latin typeface="+mn-lt"/>
                <a:ea typeface="+mn-ea"/>
                <a:cs typeface="+mn-cs"/>
              </a:rPr>
              <a:t>Correlation rules and event filtering</a:t>
            </a:r>
          </a:p>
          <a:p>
            <a:r>
              <a:rPr lang="en-US" sz="1200" b="0" i="0" kern="1200" dirty="0">
                <a:solidFill>
                  <a:schemeClr val="tx1"/>
                </a:solidFill>
                <a:effectLst/>
                <a:latin typeface="+mn-lt"/>
                <a:ea typeface="+mn-ea"/>
                <a:cs typeface="+mn-cs"/>
              </a:rPr>
              <a:t>Information security policy</a:t>
            </a:r>
          </a:p>
          <a:p>
            <a:r>
              <a:rPr lang="en-US" sz="1200" b="0" i="0" kern="1200" dirty="0">
                <a:solidFill>
                  <a:schemeClr val="tx1"/>
                </a:solidFill>
                <a:effectLst/>
                <a:latin typeface="+mn-lt"/>
                <a:ea typeface="+mn-ea"/>
                <a:cs typeface="+mn-cs"/>
              </a:rPr>
              <a:t>Information security report</a:t>
            </a:r>
          </a:p>
          <a:p>
            <a:r>
              <a:rPr lang="en-US" sz="1200" b="0" i="0" kern="1200" dirty="0">
                <a:solidFill>
                  <a:schemeClr val="tx1"/>
                </a:solidFill>
                <a:effectLst/>
                <a:latin typeface="+mn-lt"/>
                <a:ea typeface="+mn-ea"/>
                <a:cs typeface="+mn-cs"/>
              </a:rPr>
              <a:t>Security management information system (SMIS)</a:t>
            </a:r>
          </a:p>
          <a:p>
            <a:r>
              <a:rPr lang="en-US" sz="1200" b="0" i="0" kern="1200" dirty="0">
                <a:solidFill>
                  <a:schemeClr val="tx1"/>
                </a:solidFill>
                <a:effectLst/>
                <a:latin typeface="+mn-lt"/>
                <a:ea typeface="+mn-ea"/>
                <a:cs typeface="+mn-cs"/>
              </a:rPr>
              <a:t>Test report</a:t>
            </a:r>
          </a:p>
          <a:p>
            <a:r>
              <a:rPr lang="en-US" sz="1200" b="0" i="0" kern="1200" dirty="0">
                <a:solidFill>
                  <a:schemeClr val="tx1"/>
                </a:solidFill>
                <a:effectLst/>
                <a:latin typeface="+mn-lt"/>
                <a:ea typeface="+mn-ea"/>
                <a:cs typeface="+mn-cs"/>
              </a:rPr>
              <a:t>Underpinning Information security policy</a:t>
            </a:r>
          </a:p>
          <a:p>
            <a:r>
              <a:rPr lang="en-US" sz="1200" b="0" i="0" kern="1200" dirty="0">
                <a:solidFill>
                  <a:schemeClr val="tx1"/>
                </a:solidFill>
                <a:effectLst/>
                <a:latin typeface="+mn-lt"/>
                <a:ea typeface="+mn-ea"/>
                <a:cs typeface="+mn-cs"/>
              </a:rPr>
              <a:t>Security advisories</a:t>
            </a:r>
          </a:p>
          <a:p>
            <a:r>
              <a:rPr lang="en-US" sz="1200" b="0" i="0" kern="1200" dirty="0">
                <a:solidFill>
                  <a:schemeClr val="tx1"/>
                </a:solidFill>
                <a:effectLst/>
                <a:latin typeface="+mn-lt"/>
                <a:ea typeface="+mn-ea"/>
                <a:cs typeface="+mn-cs"/>
              </a:rPr>
              <a:t>Security alert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8</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222159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9</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2545844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10</a:t>
            </a:fld>
            <a:endParaRPr lang="en-IN"/>
          </a:p>
        </p:txBody>
      </p:sp>
      <p:sp>
        <p:nvSpPr>
          <p:cNvPr id="5" name="Date Placeholder 4">
            <a:extLst>
              <a:ext uri="{FF2B5EF4-FFF2-40B4-BE49-F238E27FC236}">
                <a16:creationId xmlns:a16="http://schemas.microsoft.com/office/drawing/2014/main" id="{D102151D-0EBC-42D1-B321-B50B4470CB29}"/>
              </a:ext>
            </a:extLst>
          </p:cNvPr>
          <p:cNvSpPr>
            <a:spLocks noGrp="1"/>
          </p:cNvSpPr>
          <p:nvPr>
            <p:ph type="dt" idx="11"/>
          </p:nvPr>
        </p:nvSpPr>
        <p:spPr/>
        <p:txBody>
          <a:bodyPr/>
          <a:lstStyle/>
          <a:p>
            <a:r>
              <a:rPr lang="en-IN"/>
              <a:t>12-08-2018</a:t>
            </a:r>
          </a:p>
        </p:txBody>
      </p:sp>
    </p:spTree>
    <p:extLst>
      <p:ext uri="{BB962C8B-B14F-4D97-AF65-F5344CB8AC3E}">
        <p14:creationId xmlns:p14="http://schemas.microsoft.com/office/powerpoint/2010/main" val="3419498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l"/>
            <a:endParaRPr lang="en-US" dirty="0">
              <a:latin typeface="Arial" pitchFamily="34" charset="0"/>
              <a:cs typeface="Arial" pitchFamily="34" charset="0"/>
            </a:endParaRPr>
          </a:p>
        </p:txBody>
      </p:sp>
      <p:sp>
        <p:nvSpPr>
          <p:cNvPr id="22" name="Rectangle 21"/>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BITS_university_logo_whitevert.png"/>
          <p:cNvPicPr>
            <a:picLocks noChangeAspect="1"/>
          </p:cNvPicPr>
          <p:nvPr userDrawn="1"/>
        </p:nvPicPr>
        <p:blipFill rotWithShape="1">
          <a:blip r:embed="rId3">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grpSp>
        <p:nvGrpSpPr>
          <p:cNvPr id="32" name="Group 31"/>
          <p:cNvGrpSpPr/>
          <p:nvPr userDrawn="1"/>
        </p:nvGrpSpPr>
        <p:grpSpPr>
          <a:xfrm>
            <a:off x="-76200" y="5257800"/>
            <a:ext cx="2209800" cy="685800"/>
            <a:chOff x="76200" y="2209800"/>
            <a:chExt cx="2209800" cy="685800"/>
          </a:xfrm>
        </p:grpSpPr>
        <p:sp>
          <p:nvSpPr>
            <p:cNvPr id="30" name="TextBox 29"/>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31" name="TextBox 30"/>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11"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
        <p:nvSpPr>
          <p:cNvPr id="2" name="Date Placeholder 1">
            <a:extLst>
              <a:ext uri="{FF2B5EF4-FFF2-40B4-BE49-F238E27FC236}">
                <a16:creationId xmlns:a16="http://schemas.microsoft.com/office/drawing/2014/main" id="{A389C1E6-9A33-4660-8215-AD7CFB9E25A2}"/>
              </a:ext>
            </a:extLst>
          </p:cNvPr>
          <p:cNvSpPr>
            <a:spLocks noGrp="1"/>
          </p:cNvSpPr>
          <p:nvPr>
            <p:ph type="dt" sz="half" idx="10"/>
          </p:nvPr>
        </p:nvSpPr>
        <p:spPr/>
        <p:txBody>
          <a:bodyPr/>
          <a:lstStyle/>
          <a:p>
            <a:r>
              <a:rPr lang="en-US" dirty="0"/>
              <a:t>16 Sep 2018</a:t>
            </a:r>
          </a:p>
        </p:txBody>
      </p:sp>
      <p:sp>
        <p:nvSpPr>
          <p:cNvPr id="3" name="Footer Placeholder 2">
            <a:extLst>
              <a:ext uri="{FF2B5EF4-FFF2-40B4-BE49-F238E27FC236}">
                <a16:creationId xmlns:a16="http://schemas.microsoft.com/office/drawing/2014/main" id="{F30A9E00-0706-4B0C-9543-052F617689EC}"/>
              </a:ext>
            </a:extLst>
          </p:cNvPr>
          <p:cNvSpPr>
            <a:spLocks noGrp="1"/>
          </p:cNvSpPr>
          <p:nvPr>
            <p:ph type="ftr" sz="quarter" idx="11"/>
          </p:nvPr>
        </p:nvSpPr>
        <p:spPr/>
        <p:txBody>
          <a:bodyPr/>
          <a:lstStyle/>
          <a:p>
            <a:r>
              <a:rPr lang="en-US"/>
              <a:t>SS ZG538 Infrastructure Management</a:t>
            </a:r>
          </a:p>
        </p:txBody>
      </p:sp>
      <p:sp>
        <p:nvSpPr>
          <p:cNvPr id="4" name="Slide Number Placeholder 3">
            <a:extLst>
              <a:ext uri="{FF2B5EF4-FFF2-40B4-BE49-F238E27FC236}">
                <a16:creationId xmlns:a16="http://schemas.microsoft.com/office/drawing/2014/main" id="{FF93FD4A-D7E4-4CFD-9684-6D45C1BA16FA}"/>
              </a:ext>
            </a:extLst>
          </p:cNvPr>
          <p:cNvSpPr>
            <a:spLocks noGrp="1"/>
          </p:cNvSpPr>
          <p:nvPr>
            <p:ph type="sldNum" sz="quarter" idx="12"/>
          </p:nvPr>
        </p:nvSpPr>
        <p:spPr>
          <a:xfrm>
            <a:off x="7206762" y="6356350"/>
            <a:ext cx="1937238"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a:off x="2133600" y="6553200"/>
            <a:ext cx="7010400" cy="45719"/>
            <a:chOff x="1905000" y="6553200"/>
            <a:chExt cx="7010400" cy="45719"/>
          </a:xfrm>
        </p:grpSpPr>
        <p:sp>
          <p:nvSpPr>
            <p:cNvPr id="26" name="Rectangle 25"/>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9" name="Picture 28"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0" name="TextBox 29"/>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hasCustomPrompt="1"/>
          </p:nvPr>
        </p:nvSpPr>
        <p:spPr>
          <a:xfrm rot="5400000">
            <a:off x="5410200" y="2743200"/>
            <a:ext cx="58674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8" name="Group 7"/>
          <p:cNvGrpSpPr/>
          <p:nvPr userDrawn="1"/>
        </p:nvGrpSpPr>
        <p:grpSpPr>
          <a:xfrm rot="5400000">
            <a:off x="5006340" y="2567940"/>
            <a:ext cx="5181600" cy="45719"/>
            <a:chOff x="1905000" y="6553200"/>
            <a:chExt cx="7010400" cy="45719"/>
          </a:xfrm>
        </p:grpSpPr>
        <p:sp>
          <p:nvSpPr>
            <p:cNvPr id="9" name="Rectangle 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descr="Picture 7.png"/>
          <p:cNvPicPr>
            <a:picLocks noChangeAspect="1"/>
          </p:cNvPicPr>
          <p:nvPr userDrawn="1"/>
        </p:nvPicPr>
        <p:blipFill>
          <a:blip r:embed="rId2" cstate="print"/>
          <a:srcRect l="1923" b="5336"/>
          <a:stretch>
            <a:fillRect/>
          </a:stretch>
        </p:blipFill>
        <p:spPr>
          <a:xfrm rot="5400000">
            <a:off x="-758715" y="1131248"/>
            <a:ext cx="2193193" cy="692697"/>
          </a:xfrm>
          <a:prstGeom prst="rect">
            <a:avLst/>
          </a:prstGeom>
        </p:spPr>
      </p:pic>
      <p:sp>
        <p:nvSpPr>
          <p:cNvPr id="18" name="TextBox 17"/>
          <p:cNvSpPr txBox="1"/>
          <p:nvPr userDrawn="1"/>
        </p:nvSpPr>
        <p:spPr>
          <a:xfrm rot="5400000">
            <a:off x="-2794428" y="3808884"/>
            <a:ext cx="5867400" cy="230832"/>
          </a:xfrm>
          <a:prstGeom prst="rect">
            <a:avLst/>
          </a:prstGeom>
          <a:noFill/>
        </p:spPr>
        <p:txBody>
          <a:bodyPr wrap="square" rtlCol="0">
            <a:spAutoFit/>
          </a:bodyPr>
          <a:lstStyle/>
          <a:p>
            <a:pPr algn="r"/>
            <a:r>
              <a:rPr lang="en-US" sz="900" b="1" dirty="0">
                <a:solidFill>
                  <a:srgbClr val="101141"/>
                </a:solidFill>
                <a:latin typeface="Arial"/>
                <a:cs typeface="Arial"/>
              </a:rPr>
              <a:t>BITS </a:t>
            </a:r>
            <a:r>
              <a:rPr lang="en-US" sz="900" dirty="0">
                <a:solidFill>
                  <a:srgbClr val="101141"/>
                </a:solidFill>
                <a:latin typeface="Arial"/>
                <a:cs typeface="Arial"/>
              </a:rPr>
              <a:t>Pilani, Deemed</a:t>
            </a:r>
            <a:r>
              <a:rPr lang="en-US" sz="900" baseline="0" dirty="0">
                <a:solidFill>
                  <a:srgbClr val="101141"/>
                </a:solidFill>
                <a:latin typeface="Arial"/>
                <a:cs typeface="Arial"/>
              </a:rPr>
              <a:t> to be University under Section 3 of UGC Act, 1956</a:t>
            </a:r>
            <a:endParaRPr lang="en-US" sz="900" dirty="0">
              <a:solidFill>
                <a:srgbClr val="101141"/>
              </a:solidFill>
              <a:latin typeface="Arial"/>
              <a:cs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94D3-61F7-46B0-8B77-CC3AC63CD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365EE7-DA88-4B3B-A08F-6D8A10EA086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8B573B-4B59-47A6-BFEB-4FD72F325761}"/>
              </a:ext>
            </a:extLst>
          </p:cNvPr>
          <p:cNvSpPr>
            <a:spLocks noGrp="1"/>
          </p:cNvSpPr>
          <p:nvPr>
            <p:ph type="dt" sz="half" idx="10"/>
          </p:nvPr>
        </p:nvSpPr>
        <p:spPr/>
        <p:txBody>
          <a:bodyPr/>
          <a:lstStyle/>
          <a:p>
            <a:r>
              <a:rPr lang="en-US"/>
              <a:t>12 Aug 2018</a:t>
            </a:r>
          </a:p>
        </p:txBody>
      </p:sp>
      <p:sp>
        <p:nvSpPr>
          <p:cNvPr id="5" name="Footer Placeholder 4">
            <a:extLst>
              <a:ext uri="{FF2B5EF4-FFF2-40B4-BE49-F238E27FC236}">
                <a16:creationId xmlns:a16="http://schemas.microsoft.com/office/drawing/2014/main" id="{81033C64-DD35-4F34-AA0A-AEDE18088539}"/>
              </a:ext>
            </a:extLst>
          </p:cNvPr>
          <p:cNvSpPr>
            <a:spLocks noGrp="1"/>
          </p:cNvSpPr>
          <p:nvPr>
            <p:ph type="ftr" sz="quarter" idx="11"/>
          </p:nvPr>
        </p:nvSpPr>
        <p:spPr/>
        <p:txBody>
          <a:bodyPr/>
          <a:lstStyle/>
          <a:p>
            <a:r>
              <a:rPr lang="en-US" dirty="0"/>
              <a:t>SS ZG538 Infrastructure Management</a:t>
            </a:r>
          </a:p>
        </p:txBody>
      </p:sp>
      <p:sp>
        <p:nvSpPr>
          <p:cNvPr id="6" name="Slide Number Placeholder 5">
            <a:extLst>
              <a:ext uri="{FF2B5EF4-FFF2-40B4-BE49-F238E27FC236}">
                <a16:creationId xmlns:a16="http://schemas.microsoft.com/office/drawing/2014/main" id="{6ECA181F-0314-47FC-820C-02DA3A458B27}"/>
              </a:ext>
            </a:extLst>
          </p:cNvPr>
          <p:cNvSpPr>
            <a:spLocks noGrp="1"/>
          </p:cNvSpPr>
          <p:nvPr>
            <p:ph type="sldNum" sz="quarter" idx="12"/>
          </p:nvPr>
        </p:nvSpPr>
        <p:spPr/>
        <p:txBody>
          <a:bodyPr/>
          <a:lstStyle/>
          <a:p>
            <a:fld id="{4F231620-7DEA-4533-BCCC-3A8DE4523268}" type="slidenum">
              <a:rPr lang="en-US" smtClean="0"/>
              <a:t>‹#›</a:t>
            </a:fld>
            <a:endParaRPr lang="en-US"/>
          </a:p>
        </p:txBody>
      </p:sp>
    </p:spTree>
    <p:extLst>
      <p:ext uri="{BB962C8B-B14F-4D97-AF65-F5344CB8AC3E}">
        <p14:creationId xmlns:p14="http://schemas.microsoft.com/office/powerpoint/2010/main" val="1667171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A3D0F-EB8C-47AB-A6A7-3BB47CE996B0}"/>
              </a:ext>
            </a:extLst>
          </p:cNvPr>
          <p:cNvSpPr>
            <a:spLocks noChangeArrowheads="1"/>
          </p:cNvSpPr>
          <p:nvPr userDrawn="1"/>
        </p:nvSpPr>
        <p:spPr bwMode="auto">
          <a:xfrm>
            <a:off x="0" y="0"/>
            <a:ext cx="9144000" cy="523875"/>
          </a:xfrm>
          <a:prstGeom prst="rect">
            <a:avLst/>
          </a:prstGeom>
          <a:noFill/>
          <a:ln w="12700">
            <a:noFill/>
            <a:miter lim="800000"/>
            <a:headEnd/>
            <a:tailEnd/>
          </a:ln>
          <a:effectLst/>
        </p:spPr>
        <p:txBody>
          <a:bodyPr lIns="90488" tIns="44450" rIns="90488" bIns="44450" anchor="ctr"/>
          <a:lstStyle/>
          <a:p>
            <a:pPr algn="ctr" eaLnBrk="0" hangingPunct="0">
              <a:defRPr/>
            </a:pPr>
            <a:r>
              <a:rPr lang="en-US" b="1">
                <a:solidFill>
                  <a:srgbClr val="9F0F10"/>
                </a:solidFill>
                <a:effectLst>
                  <a:outerShdw blurRad="38100" dist="38100" dir="2700000" algn="tl">
                    <a:srgbClr val="DDDDDD"/>
                  </a:outerShdw>
                </a:effectLst>
                <a:latin typeface="Cambria" charset="0"/>
                <a:ea typeface="ＭＳ Ｐゴシック" charset="0"/>
                <a:cs typeface="ＭＳ Ｐゴシック" charset="0"/>
              </a:rPr>
              <a:t>Management Information Systems</a:t>
            </a:r>
            <a:endParaRPr lang="en-US" sz="1800" b="1">
              <a:solidFill>
                <a:srgbClr val="9F0F10"/>
              </a:solidFill>
              <a:effectLst>
                <a:outerShdw blurRad="38100" dist="38100" dir="2700000" algn="tl">
                  <a:srgbClr val="DDDDDD"/>
                </a:outerShdw>
              </a:effectLst>
              <a:latin typeface="Cambria" charset="0"/>
              <a:ea typeface="ＭＳ Ｐゴシック" charset="0"/>
              <a:cs typeface="ＭＳ Ｐゴシック" charset="0"/>
            </a:endParaRPr>
          </a:p>
        </p:txBody>
      </p:sp>
      <p:sp>
        <p:nvSpPr>
          <p:cNvPr id="3" name="Content Placeholder 2"/>
          <p:cNvSpPr>
            <a:spLocks noGrp="1"/>
          </p:cNvSpPr>
          <p:nvPr>
            <p:ph idx="1"/>
          </p:nvPr>
        </p:nvSpPr>
        <p:spPr>
          <a:xfrm>
            <a:off x="457200" y="1828800"/>
            <a:ext cx="8229600" cy="4495800"/>
          </a:xfrm>
        </p:spPr>
        <p:txBody>
          <a:bodyPr/>
          <a:lstStyle>
            <a:lvl1pPr>
              <a:lnSpc>
                <a:spcPct val="90000"/>
              </a:lnSpc>
              <a:spcBef>
                <a:spcPts val="800"/>
              </a:spcBef>
              <a:spcAft>
                <a:spcPts val="800"/>
              </a:spcAft>
              <a:defRPr sz="2800" b="1">
                <a:solidFill>
                  <a:schemeClr val="tx1">
                    <a:lumMod val="95000"/>
                    <a:lumOff val="5000"/>
                  </a:schemeClr>
                </a:solidFill>
                <a:latin typeface="Calibri" pitchFamily="34" charset="0"/>
              </a:defRPr>
            </a:lvl1pPr>
            <a:lvl2pPr>
              <a:lnSpc>
                <a:spcPct val="90000"/>
              </a:lnSpc>
              <a:spcBef>
                <a:spcPts val="400"/>
              </a:spcBef>
              <a:spcAft>
                <a:spcPts val="600"/>
              </a:spcAft>
              <a:defRPr sz="2600" b="1">
                <a:latin typeface="Calibri" pitchFamily="34" charset="0"/>
              </a:defRPr>
            </a:lvl2pPr>
            <a:lvl3pPr>
              <a:lnSpc>
                <a:spcPct val="90000"/>
              </a:lnSpc>
              <a:spcBef>
                <a:spcPts val="200"/>
              </a:spcBef>
              <a:spcAft>
                <a:spcPts val="400"/>
              </a:spcAft>
              <a:defRPr sz="2400">
                <a:latin typeface="Calibri" pitchFamily="34" charset="0"/>
              </a:defRPr>
            </a:lvl3pPr>
            <a:lvl4pPr>
              <a:spcBef>
                <a:spcPts val="200"/>
              </a:spcBef>
              <a:spcAft>
                <a:spcPts val="400"/>
              </a:spcAft>
              <a:defRPr sz="2000">
                <a:latin typeface="Calibri" pitchFamily="34" charset="0"/>
              </a:defRPr>
            </a:lvl4pPr>
            <a:lvl5pPr>
              <a:spcBef>
                <a:spcPts val="200"/>
              </a:spcBef>
              <a:spcAft>
                <a:spcPts val="400"/>
              </a:spcAft>
              <a:defRPr sz="2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2"/>
          </p:nvPr>
        </p:nvSpPr>
        <p:spPr>
          <a:xfrm>
            <a:off x="457200" y="1066800"/>
            <a:ext cx="8229595" cy="381000"/>
          </a:xfrm>
        </p:spPr>
        <p:txBody>
          <a:bodyPr/>
          <a:lstStyle>
            <a:lvl1pPr algn="ctr">
              <a:buNone/>
              <a:defRPr sz="2000" b="1">
                <a:solidFill>
                  <a:srgbClr val="9F0F10"/>
                </a:solidFill>
                <a:effectLst/>
                <a:latin typeface="Cambria" pitchFamily="18" charset="0"/>
              </a:defRPr>
            </a:lvl1pPr>
            <a:lvl2pPr algn="ctr">
              <a:buNone/>
              <a:defRPr sz="2000" b="1">
                <a:solidFill>
                  <a:srgbClr val="9F0F10"/>
                </a:solidFill>
                <a:latin typeface="+mj-lt"/>
              </a:defRPr>
            </a:lvl2pPr>
            <a:lvl3pPr algn="ctr">
              <a:buNone/>
              <a:defRPr sz="2000" b="1">
                <a:solidFill>
                  <a:srgbClr val="9F0F10"/>
                </a:solidFill>
                <a:latin typeface="+mj-lt"/>
              </a:defRPr>
            </a:lvl3pPr>
            <a:lvl4pPr algn="ctr">
              <a:buNone/>
              <a:defRPr sz="2000" b="1">
                <a:solidFill>
                  <a:srgbClr val="9F0F10"/>
                </a:solidFill>
                <a:latin typeface="+mj-lt"/>
              </a:defRPr>
            </a:lvl4pPr>
            <a:lvl5pPr algn="ctr">
              <a:buNone/>
              <a:defRPr sz="2000" b="1">
                <a:solidFill>
                  <a:srgbClr val="9F0F10"/>
                </a:solidFill>
                <a:latin typeface="+mj-lt"/>
              </a:defRPr>
            </a:lvl5pPr>
          </a:lstStyle>
          <a:p>
            <a:pPr lvl="0"/>
            <a:r>
              <a:rPr lang="en-US" dirty="0"/>
              <a:t>Click to edit Master text styles</a:t>
            </a:r>
          </a:p>
        </p:txBody>
      </p:sp>
      <p:sp>
        <p:nvSpPr>
          <p:cNvPr id="8" name="Title 1"/>
          <p:cNvSpPr>
            <a:spLocks noGrp="1"/>
          </p:cNvSpPr>
          <p:nvPr>
            <p:ph type="title"/>
          </p:nvPr>
        </p:nvSpPr>
        <p:spPr>
          <a:xfrm>
            <a:off x="1524000" y="457200"/>
            <a:ext cx="6400800" cy="533400"/>
          </a:xfrm>
        </p:spPr>
        <p:txBody>
          <a:bodyPr anchor="t"/>
          <a:lstStyle>
            <a:lvl1pPr>
              <a:lnSpc>
                <a:spcPts val="2000"/>
              </a:lnSpc>
              <a:defRPr sz="1800" b="1">
                <a:solidFill>
                  <a:schemeClr val="accent5">
                    <a:lumMod val="75000"/>
                  </a:schemeClr>
                </a:solidFill>
                <a:latin typeface="+mn-lt"/>
              </a:defRPr>
            </a:lvl1pPr>
          </a:lstStyle>
          <a:p>
            <a:r>
              <a:rPr lang="en-US" dirty="0"/>
              <a:t>Click to edit Master title style</a:t>
            </a:r>
          </a:p>
        </p:txBody>
      </p:sp>
      <p:sp>
        <p:nvSpPr>
          <p:cNvPr id="6" name="Footer Placeholder 4">
            <a:extLst>
              <a:ext uri="{FF2B5EF4-FFF2-40B4-BE49-F238E27FC236}">
                <a16:creationId xmlns:a16="http://schemas.microsoft.com/office/drawing/2014/main" id="{DE04EC94-FB89-4EC1-8E30-52A3D842C32C}"/>
              </a:ext>
            </a:extLst>
          </p:cNvPr>
          <p:cNvSpPr>
            <a:spLocks noGrp="1"/>
          </p:cNvSpPr>
          <p:nvPr>
            <p:ph type="ftr" sz="quarter" idx="13"/>
          </p:nvPr>
        </p:nvSpPr>
        <p:spPr>
          <a:xfrm>
            <a:off x="5791200" y="6569075"/>
            <a:ext cx="2895600" cy="288925"/>
          </a:xfrm>
          <a:prstGeom prst="rect">
            <a:avLst/>
          </a:prstGeom>
        </p:spPr>
        <p:txBody>
          <a:bodyPr vert="horz" wrap="square" lIns="91440" tIns="45720" rIns="91440" bIns="45720" numCol="1" anchor="t" anchorCtr="0" compatLnSpc="1">
            <a:prstTxWarp prst="textNoShape">
              <a:avLst/>
            </a:prstTxWarp>
          </a:bodyPr>
          <a:lstStyle>
            <a:lvl1pPr algn="r">
              <a:defRPr sz="1400" b="1" smtClean="0">
                <a:solidFill>
                  <a:schemeClr val="bg1"/>
                </a:solidFill>
              </a:defRPr>
            </a:lvl1pPr>
          </a:lstStyle>
          <a:p>
            <a:pPr>
              <a:defRPr/>
            </a:pPr>
            <a:r>
              <a:rPr lang="en-US"/>
              <a:t>SS ZG538 Infrastructure Management</a:t>
            </a:r>
          </a:p>
        </p:txBody>
      </p:sp>
      <p:sp>
        <p:nvSpPr>
          <p:cNvPr id="7" name="Slide Number Placeholder 5">
            <a:extLst>
              <a:ext uri="{FF2B5EF4-FFF2-40B4-BE49-F238E27FC236}">
                <a16:creationId xmlns:a16="http://schemas.microsoft.com/office/drawing/2014/main" id="{456F1AF1-04F2-49C9-B052-65F523C16064}"/>
              </a:ext>
            </a:extLst>
          </p:cNvPr>
          <p:cNvSpPr>
            <a:spLocks noGrp="1"/>
          </p:cNvSpPr>
          <p:nvPr>
            <p:ph type="sldNum" sz="quarter" idx="14"/>
          </p:nvPr>
        </p:nvSpPr>
        <p:spPr>
          <a:xfrm>
            <a:off x="457200" y="6569075"/>
            <a:ext cx="2133600" cy="288925"/>
          </a:xfrm>
          <a:prstGeom prst="rect">
            <a:avLst/>
          </a:prstGeom>
        </p:spPr>
        <p:txBody>
          <a:bodyPr vert="horz" wrap="square" lIns="91440" tIns="45720" rIns="91440" bIns="45720" numCol="1" anchor="t" anchorCtr="0" compatLnSpc="1">
            <a:prstTxWarp prst="textNoShape">
              <a:avLst/>
            </a:prstTxWarp>
          </a:bodyPr>
          <a:lstStyle>
            <a:lvl1pPr>
              <a:defRPr sz="1400" b="1">
                <a:solidFill>
                  <a:schemeClr val="bg1"/>
                </a:solidFill>
              </a:defRPr>
            </a:lvl1pPr>
          </a:lstStyle>
          <a:p>
            <a:fld id="{11D9F4B6-73AF-45BE-A9C2-2BFE027F9153}" type="slidenum">
              <a:rPr lang="en-US" altLang="en-US"/>
              <a:pPr/>
              <a:t>‹#›</a:t>
            </a:fld>
            <a:endParaRPr lang="en-US" altLang="en-US"/>
          </a:p>
        </p:txBody>
      </p:sp>
    </p:spTree>
    <p:extLst>
      <p:ext uri="{BB962C8B-B14F-4D97-AF65-F5344CB8AC3E}">
        <p14:creationId xmlns:p14="http://schemas.microsoft.com/office/powerpoint/2010/main" val="21294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BITS_university_logo_whitevert.png"/>
          <p:cNvPicPr>
            <a:picLocks noChangeAspect="1"/>
          </p:cNvPicPr>
          <p:nvPr userDrawn="1"/>
        </p:nvPicPr>
        <p:blipFill rotWithShape="1">
          <a:blip r:embed="rId3">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grpSp>
        <p:nvGrpSpPr>
          <p:cNvPr id="10" name="Group 9"/>
          <p:cNvGrpSpPr/>
          <p:nvPr userDrawn="1"/>
        </p:nvGrpSpPr>
        <p:grpSpPr>
          <a:xfrm>
            <a:off x="-76200" y="5257800"/>
            <a:ext cx="2209800" cy="685800"/>
            <a:chOff x="76200" y="2209800"/>
            <a:chExt cx="2209800" cy="685800"/>
          </a:xfrm>
        </p:grpSpPr>
        <p:sp>
          <p:nvSpPr>
            <p:cNvPr id="11" name="TextBox 10"/>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7" name="Content Placeholder 6"/>
          <p:cNvSpPr>
            <a:spLocks noGrp="1"/>
          </p:cNvSpPr>
          <p:nvPr>
            <p:ph sz="quarter" idx="13" hasCustomPrompt="1"/>
          </p:nvPr>
        </p:nvSpPr>
        <p:spPr>
          <a:xfrm>
            <a:off x="2514600" y="5410200"/>
            <a:ext cx="60198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a:t>Presenter details comes here</a:t>
            </a:r>
          </a:p>
          <a:p>
            <a:pPr lvl="0"/>
            <a:r>
              <a:rPr lang="en-GB" dirty="0"/>
              <a:t>Date and other details can come here</a:t>
            </a:r>
          </a:p>
        </p:txBody>
      </p:sp>
      <p:sp>
        <p:nvSpPr>
          <p:cNvPr id="2"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
        <p:nvSpPr>
          <p:cNvPr id="3" name="Date Placeholder 2">
            <a:extLst>
              <a:ext uri="{FF2B5EF4-FFF2-40B4-BE49-F238E27FC236}">
                <a16:creationId xmlns:a16="http://schemas.microsoft.com/office/drawing/2014/main" id="{EF140E3B-903D-44FF-B76A-1A74F8CAA9C3}"/>
              </a:ext>
            </a:extLst>
          </p:cNvPr>
          <p:cNvSpPr>
            <a:spLocks noGrp="1"/>
          </p:cNvSpPr>
          <p:nvPr>
            <p:ph type="dt" sz="half" idx="14"/>
          </p:nvPr>
        </p:nvSpPr>
        <p:spPr/>
        <p:txBody>
          <a:bodyPr/>
          <a:lstStyle>
            <a:lvl1pPr>
              <a:defRPr b="1">
                <a:solidFill>
                  <a:schemeClr val="tx1"/>
                </a:solidFill>
              </a:defRPr>
            </a:lvl1pPr>
          </a:lstStyle>
          <a:p>
            <a:r>
              <a:rPr lang="en-US" dirty="0"/>
              <a:t>24 Oct 2020</a:t>
            </a:r>
          </a:p>
        </p:txBody>
      </p:sp>
      <p:sp>
        <p:nvSpPr>
          <p:cNvPr id="13" name="Footer Placeholder 12">
            <a:extLst>
              <a:ext uri="{FF2B5EF4-FFF2-40B4-BE49-F238E27FC236}">
                <a16:creationId xmlns:a16="http://schemas.microsoft.com/office/drawing/2014/main" id="{9AF849AF-005D-45B2-8B61-4DDF84849F36}"/>
              </a:ext>
            </a:extLst>
          </p:cNvPr>
          <p:cNvSpPr>
            <a:spLocks noGrp="1"/>
          </p:cNvSpPr>
          <p:nvPr>
            <p:ph type="ftr" sz="quarter" idx="15"/>
          </p:nvPr>
        </p:nvSpPr>
        <p:spPr/>
        <p:txBody>
          <a:bodyPr/>
          <a:lstStyle/>
          <a:p>
            <a:r>
              <a:rPr lang="en-US"/>
              <a:t>SS ZG538 Infrastructure Management</a:t>
            </a:r>
          </a:p>
        </p:txBody>
      </p:sp>
      <p:sp>
        <p:nvSpPr>
          <p:cNvPr id="14" name="Slide Number Placeholder 13">
            <a:extLst>
              <a:ext uri="{FF2B5EF4-FFF2-40B4-BE49-F238E27FC236}">
                <a16:creationId xmlns:a16="http://schemas.microsoft.com/office/drawing/2014/main" id="{B81B6769-8356-43BB-A576-AD606E333014}"/>
              </a:ext>
            </a:extLst>
          </p:cNvPr>
          <p:cNvSpPr>
            <a:spLocks noGrp="1"/>
          </p:cNvSpPr>
          <p:nvPr>
            <p:ph type="sldNum" sz="quarter" idx="16"/>
          </p:nvPr>
        </p:nvSpPr>
        <p:spPr>
          <a:xfrm>
            <a:off x="7315200" y="6340475"/>
            <a:ext cx="1828800" cy="365125"/>
          </a:xfrm>
        </p:spPr>
        <p:txBody>
          <a:bodyPr/>
          <a:lstStyle/>
          <a:p>
            <a:fld id="{BC8D7E44-7D4F-4942-A8C9-2DF6BF8399E8}" type="slidenum">
              <a:rPr lang="en-US" smtClean="0"/>
              <a:pPr/>
              <a:t>‹#›</a:t>
            </a:fld>
            <a:endParaRPr lang="en-US" dirty="0"/>
          </a:p>
        </p:txBody>
      </p:sp>
    </p:spTree>
    <p:extLst>
      <p:ext uri="{BB962C8B-B14F-4D97-AF65-F5344CB8AC3E}">
        <p14:creationId xmlns:p14="http://schemas.microsoft.com/office/powerpoint/2010/main" val="11362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6858000" y="762000"/>
            <a:ext cx="2209800" cy="685800"/>
            <a:chOff x="76200" y="2209800"/>
            <a:chExt cx="2209800" cy="685800"/>
          </a:xfrm>
        </p:grpSpPr>
        <p:sp>
          <p:nvSpPr>
            <p:cNvPr id="13" name="TextBox 12"/>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4" name="TextBox 13"/>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2" name="Date Placeholder 1">
            <a:extLst>
              <a:ext uri="{FF2B5EF4-FFF2-40B4-BE49-F238E27FC236}">
                <a16:creationId xmlns:a16="http://schemas.microsoft.com/office/drawing/2014/main" id="{FF33449E-F921-4097-ACEB-2539608ECFE2}"/>
              </a:ext>
            </a:extLst>
          </p:cNvPr>
          <p:cNvSpPr>
            <a:spLocks noGrp="1"/>
          </p:cNvSpPr>
          <p:nvPr>
            <p:ph type="dt" sz="half" idx="11"/>
          </p:nvPr>
        </p:nvSpPr>
        <p:spPr/>
        <p:txBody>
          <a:bodyPr/>
          <a:lstStyle>
            <a:lvl1pPr>
              <a:defRPr b="1">
                <a:solidFill>
                  <a:schemeClr val="tx1"/>
                </a:solidFill>
              </a:defRPr>
            </a:lvl1pPr>
          </a:lstStyle>
          <a:p>
            <a:r>
              <a:rPr lang="en-US" dirty="0"/>
              <a:t>07 Feb 2021</a:t>
            </a:r>
          </a:p>
        </p:txBody>
      </p:sp>
      <p:sp>
        <p:nvSpPr>
          <p:cNvPr id="3" name="Footer Placeholder 2">
            <a:extLst>
              <a:ext uri="{FF2B5EF4-FFF2-40B4-BE49-F238E27FC236}">
                <a16:creationId xmlns:a16="http://schemas.microsoft.com/office/drawing/2014/main" id="{4CFB3AF7-233A-45D2-85EE-5EC3FDF5EF5F}"/>
              </a:ext>
            </a:extLst>
          </p:cNvPr>
          <p:cNvSpPr>
            <a:spLocks noGrp="1"/>
          </p:cNvSpPr>
          <p:nvPr>
            <p:ph type="ftr" sz="quarter" idx="12"/>
          </p:nvPr>
        </p:nvSpPr>
        <p:spPr>
          <a:xfrm>
            <a:off x="3124200" y="6356350"/>
            <a:ext cx="3124200" cy="365125"/>
          </a:xfrm>
        </p:spPr>
        <p:txBody>
          <a:bodyPr/>
          <a:lstStyle>
            <a:lvl1pPr>
              <a:defRPr b="1">
                <a:solidFill>
                  <a:schemeClr val="tx1"/>
                </a:solidFill>
              </a:defRPr>
            </a:lvl1pPr>
          </a:lstStyle>
          <a:p>
            <a:r>
              <a:rPr lang="en-US" dirty="0"/>
              <a:t>SS ZG538 Infrastructure Management</a:t>
            </a:r>
          </a:p>
        </p:txBody>
      </p:sp>
      <p:sp>
        <p:nvSpPr>
          <p:cNvPr id="4" name="Slide Number Placeholder 3">
            <a:extLst>
              <a:ext uri="{FF2B5EF4-FFF2-40B4-BE49-F238E27FC236}">
                <a16:creationId xmlns:a16="http://schemas.microsoft.com/office/drawing/2014/main" id="{C3ED4B6A-FADE-4F8D-8A09-32D7B65878C5}"/>
              </a:ext>
            </a:extLst>
          </p:cNvPr>
          <p:cNvSpPr>
            <a:spLocks noGrp="1"/>
          </p:cNvSpPr>
          <p:nvPr>
            <p:ph type="sldNum" sz="quarter" idx="13"/>
          </p:nvPr>
        </p:nvSpPr>
        <p:spPr>
          <a:xfrm>
            <a:off x="7010400" y="6313488"/>
            <a:ext cx="2133600" cy="365125"/>
          </a:xfrm>
        </p:spPr>
        <p:txBody>
          <a:bodyPr/>
          <a:lstStyle>
            <a:lvl1pPr>
              <a:defRPr b="1">
                <a:solidFill>
                  <a:schemeClr val="tx1"/>
                </a:solidFill>
              </a:defRPr>
            </a:lvl1pPr>
          </a:lstStyle>
          <a:p>
            <a:fld id="{BC8D7E44-7D4F-4942-A8C9-2DF6BF8399E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19" name="Group 18"/>
          <p:cNvGrpSpPr/>
          <p:nvPr userDrawn="1"/>
        </p:nvGrpSpPr>
        <p:grpSpPr>
          <a:xfrm>
            <a:off x="2133600" y="655811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
        <p:nvSpPr>
          <p:cNvPr id="9" name="Footer Placeholder 8">
            <a:extLst>
              <a:ext uri="{FF2B5EF4-FFF2-40B4-BE49-F238E27FC236}">
                <a16:creationId xmlns:a16="http://schemas.microsoft.com/office/drawing/2014/main" id="{2517A60E-6980-44AF-AAFD-D223E9B6DD32}"/>
              </a:ext>
            </a:extLst>
          </p:cNvPr>
          <p:cNvSpPr>
            <a:spLocks noGrp="1"/>
          </p:cNvSpPr>
          <p:nvPr>
            <p:ph type="ftr" sz="quarter" idx="12"/>
          </p:nvPr>
        </p:nvSpPr>
        <p:spPr>
          <a:xfrm>
            <a:off x="3582268" y="6550671"/>
            <a:ext cx="2954076" cy="365125"/>
          </a:xfrm>
        </p:spPr>
        <p:txBody>
          <a:bodyPr/>
          <a:lstStyle>
            <a:lvl1pPr>
              <a:defRPr b="1">
                <a:solidFill>
                  <a:schemeClr val="accent6">
                    <a:lumMod val="75000"/>
                  </a:schemeClr>
                </a:solidFill>
              </a:defRPr>
            </a:lvl1pPr>
          </a:lstStyle>
          <a:p>
            <a:r>
              <a:rPr lang="en-US" dirty="0"/>
              <a:t>SS ZG538 Infrastructure Management</a:t>
            </a:r>
          </a:p>
        </p:txBody>
      </p:sp>
      <p:sp>
        <p:nvSpPr>
          <p:cNvPr id="10" name="Slide Number Placeholder 9">
            <a:extLst>
              <a:ext uri="{FF2B5EF4-FFF2-40B4-BE49-F238E27FC236}">
                <a16:creationId xmlns:a16="http://schemas.microsoft.com/office/drawing/2014/main" id="{534038D0-BCBB-4C3E-B6E7-F7CBC27C62F7}"/>
              </a:ext>
            </a:extLst>
          </p:cNvPr>
          <p:cNvSpPr>
            <a:spLocks noGrp="1"/>
          </p:cNvSpPr>
          <p:nvPr>
            <p:ph type="sldNum" sz="quarter" idx="13"/>
          </p:nvPr>
        </p:nvSpPr>
        <p:spPr>
          <a:xfrm>
            <a:off x="6934097" y="6550671"/>
            <a:ext cx="2133600" cy="365125"/>
          </a:xfrm>
        </p:spPr>
        <p:txBody>
          <a:bodyPr/>
          <a:lstStyle>
            <a:lvl1pPr>
              <a:defRPr b="1">
                <a:solidFill>
                  <a:srgbClr val="0070C0"/>
                </a:solidFill>
              </a:defRPr>
            </a:lvl1pPr>
          </a:lstStyle>
          <a:p>
            <a:fld id="{BC8D7E44-7D4F-4942-A8C9-2DF6BF8399E8}" type="slidenum">
              <a:rPr lang="en-US" smtClean="0"/>
              <a:pPr/>
              <a:t>‹#›</a:t>
            </a:fld>
            <a:endParaRPr lang="en-US" dirty="0"/>
          </a:p>
        </p:txBody>
      </p:sp>
      <p:sp>
        <p:nvSpPr>
          <p:cNvPr id="4" name="TextBox 3">
            <a:extLst>
              <a:ext uri="{FF2B5EF4-FFF2-40B4-BE49-F238E27FC236}">
                <a16:creationId xmlns:a16="http://schemas.microsoft.com/office/drawing/2014/main" id="{8B636DE9-3DFA-4AF9-90C7-57548998FFE8}"/>
              </a:ext>
            </a:extLst>
          </p:cNvPr>
          <p:cNvSpPr txBox="1"/>
          <p:nvPr userDrawn="1"/>
        </p:nvSpPr>
        <p:spPr>
          <a:xfrm>
            <a:off x="27068" y="6594733"/>
            <a:ext cx="827471" cy="246221"/>
          </a:xfrm>
          <a:prstGeom prst="rect">
            <a:avLst/>
          </a:prstGeom>
          <a:noFill/>
        </p:spPr>
        <p:txBody>
          <a:bodyPr wrap="none" rtlCol="0">
            <a:spAutoFit/>
          </a:bodyPr>
          <a:lstStyle/>
          <a:p>
            <a:r>
              <a:rPr lang="en-US" sz="1000" dirty="0"/>
              <a:t>07 Feb 2021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7" name="Picture 16"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 name="Content Placeholder 2"/>
          <p:cNvSpPr>
            <a:spLocks noGrp="1"/>
          </p:cNvSpPr>
          <p:nvPr userDrawn="1">
            <p:ph sz="half" idx="1" hasCustomPrompt="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p:txBody>
      </p:sp>
      <p:sp>
        <p:nvSpPr>
          <p:cNvPr id="4" name="Content Placeholder 3"/>
          <p:cNvSpPr>
            <a:spLocks noGrp="1"/>
          </p:cNvSpPr>
          <p:nvPr userDrawn="1">
            <p:ph sz="half" idx="2" hasCustomPrompt="1"/>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lvl="1"/>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lvl="1"/>
            <a:endParaRPr lang="en-US" dirty="0"/>
          </a:p>
          <a:p>
            <a:pPr lvl="1"/>
            <a:endParaRPr lang="en-US" dirty="0"/>
          </a:p>
        </p:txBody>
      </p:sp>
      <p:sp>
        <p:nvSpPr>
          <p:cNvPr id="19" name="Content Placeholder 18"/>
          <p:cNvSpPr>
            <a:spLocks noGrp="1"/>
          </p:cNvSpPr>
          <p:nvPr userDrawn="1">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userDrawn="1"/>
        </p:nvGrpSpPr>
        <p:grpSpPr>
          <a:xfrm>
            <a:off x="2133600" y="6553200"/>
            <a:ext cx="7010400" cy="45719"/>
            <a:chOff x="1905000" y="6553200"/>
            <a:chExt cx="7010400" cy="45719"/>
          </a:xfrm>
        </p:grpSpPr>
        <p:sp>
          <p:nvSpPr>
            <p:cNvPr id="30" name="Rectangle 2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5" name="Footer Placeholder 4">
            <a:extLst>
              <a:ext uri="{FF2B5EF4-FFF2-40B4-BE49-F238E27FC236}">
                <a16:creationId xmlns:a16="http://schemas.microsoft.com/office/drawing/2014/main" id="{B7088829-EECA-49B6-9EB3-BCB216DDBB94}"/>
              </a:ext>
            </a:extLst>
          </p:cNvPr>
          <p:cNvSpPr>
            <a:spLocks noGrp="1"/>
          </p:cNvSpPr>
          <p:nvPr>
            <p:ph type="ftr" sz="quarter" idx="12"/>
          </p:nvPr>
        </p:nvSpPr>
        <p:spPr>
          <a:xfrm>
            <a:off x="3200402" y="6242760"/>
            <a:ext cx="2895600" cy="365125"/>
          </a:xfrm>
        </p:spPr>
        <p:txBody>
          <a:bodyPr/>
          <a:lstStyle>
            <a:lvl1pPr>
              <a:defRPr>
                <a:solidFill>
                  <a:schemeClr val="tx1"/>
                </a:solidFill>
              </a:defRPr>
            </a:lvl1pPr>
          </a:lstStyle>
          <a:p>
            <a:r>
              <a:rPr lang="en-US"/>
              <a:t>SS ZG538 Infrastructure Management</a:t>
            </a:r>
            <a:endParaRPr lang="en-US" dirty="0"/>
          </a:p>
        </p:txBody>
      </p:sp>
      <p:sp>
        <p:nvSpPr>
          <p:cNvPr id="6" name="Slide Number Placeholder 5">
            <a:extLst>
              <a:ext uri="{FF2B5EF4-FFF2-40B4-BE49-F238E27FC236}">
                <a16:creationId xmlns:a16="http://schemas.microsoft.com/office/drawing/2014/main" id="{27A03438-FC3D-42A9-8AF7-A14C2054D949}"/>
              </a:ext>
            </a:extLst>
          </p:cNvPr>
          <p:cNvSpPr>
            <a:spLocks noGrp="1"/>
          </p:cNvSpPr>
          <p:nvPr>
            <p:ph type="sldNum" sz="quarter" idx="13"/>
          </p:nvPr>
        </p:nvSpPr>
        <p:spPr>
          <a:xfrm>
            <a:off x="6972300" y="6142574"/>
            <a:ext cx="2133600" cy="403541"/>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11" name="Group 10"/>
          <p:cNvGrpSpPr/>
          <p:nvPr userDrawn="1"/>
        </p:nvGrpSpPr>
        <p:grpSpPr>
          <a:xfrm>
            <a:off x="0" y="12954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2133600" y="6553200"/>
            <a:ext cx="7010400" cy="45719"/>
            <a:chOff x="1905000" y="6553200"/>
            <a:chExt cx="7010400" cy="45719"/>
          </a:xfrm>
        </p:grpSpPr>
        <p:sp>
          <p:nvSpPr>
            <p:cNvPr id="17" name="Rectangle 1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21" name="TextBox 20"/>
          <p:cNvSpPr txBox="1"/>
          <p:nvPr userDrawn="1"/>
        </p:nvSpPr>
        <p:spPr>
          <a:xfrm>
            <a:off x="3314700" y="6598919"/>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2" name="Rectangle 1">
            <a:extLst>
              <a:ext uri="{FF2B5EF4-FFF2-40B4-BE49-F238E27FC236}">
                <a16:creationId xmlns:a16="http://schemas.microsoft.com/office/drawing/2014/main" id="{E2F8D7C7-F2C2-47E0-8F12-CAF7D4F1A29E}"/>
              </a:ext>
            </a:extLst>
          </p:cNvPr>
          <p:cNvSpPr/>
          <p:nvPr userDrawn="1"/>
        </p:nvSpPr>
        <p:spPr>
          <a:xfrm>
            <a:off x="2837944" y="6229587"/>
            <a:ext cx="3705694" cy="369332"/>
          </a:xfrm>
          <a:prstGeom prst="rect">
            <a:avLst/>
          </a:prstGeom>
        </p:spPr>
        <p:txBody>
          <a:bodyPr wrap="none">
            <a:spAutoFit/>
          </a:bodyPr>
          <a:lstStyle/>
          <a:p>
            <a:r>
              <a:rPr lang="en-US" dirty="0"/>
              <a:t>SS ZG538 Infrastructure Management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3" name="Footer Placeholder 2">
            <a:extLst>
              <a:ext uri="{FF2B5EF4-FFF2-40B4-BE49-F238E27FC236}">
                <a16:creationId xmlns:a16="http://schemas.microsoft.com/office/drawing/2014/main" id="{2EFC770E-EF70-4FCE-A166-B9462D1C0F8B}"/>
              </a:ext>
            </a:extLst>
          </p:cNvPr>
          <p:cNvSpPr>
            <a:spLocks noGrp="1"/>
          </p:cNvSpPr>
          <p:nvPr>
            <p:ph type="ftr" sz="quarter" idx="12"/>
          </p:nvPr>
        </p:nvSpPr>
        <p:spPr>
          <a:xfrm>
            <a:off x="3124200" y="6247105"/>
            <a:ext cx="2895600" cy="365125"/>
          </a:xfrm>
        </p:spPr>
        <p:txBody>
          <a:bodyPr/>
          <a:lstStyle/>
          <a:p>
            <a:r>
              <a:rPr lang="en-US" dirty="0"/>
              <a:t>SS ZG538 Infrastructure Management</a:t>
            </a:r>
          </a:p>
        </p:txBody>
      </p:sp>
      <p:sp>
        <p:nvSpPr>
          <p:cNvPr id="4" name="Slide Number Placeholder 3">
            <a:extLst>
              <a:ext uri="{FF2B5EF4-FFF2-40B4-BE49-F238E27FC236}">
                <a16:creationId xmlns:a16="http://schemas.microsoft.com/office/drawing/2014/main" id="{B55FC222-269D-47E2-8242-B002730600B0}"/>
              </a:ext>
            </a:extLst>
          </p:cNvPr>
          <p:cNvSpPr>
            <a:spLocks noGrp="1"/>
          </p:cNvSpPr>
          <p:nvPr>
            <p:ph type="sldNum" sz="quarter" idx="13"/>
          </p:nvPr>
        </p:nvSpPr>
        <p:spPr>
          <a:xfrm>
            <a:off x="7010400" y="6217260"/>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9" name="Group 8"/>
          <p:cNvGrpSpPr/>
          <p:nvPr userDrawn="1"/>
        </p:nvGrpSpPr>
        <p:grpSpPr>
          <a:xfrm>
            <a:off x="0" y="12954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2133600" y="6553200"/>
            <a:ext cx="7010400" cy="45719"/>
            <a:chOff x="1905000" y="6553200"/>
            <a:chExt cx="7010400" cy="45719"/>
          </a:xfrm>
        </p:grpSpPr>
        <p:sp>
          <p:nvSpPr>
            <p:cNvPr id="15" name="Rectangle 1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9" name="TextBox 18"/>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5" name="Footer Placeholder 4">
            <a:extLst>
              <a:ext uri="{FF2B5EF4-FFF2-40B4-BE49-F238E27FC236}">
                <a16:creationId xmlns:a16="http://schemas.microsoft.com/office/drawing/2014/main" id="{FA6C6268-F619-48BB-933B-E115CE93C624}"/>
              </a:ext>
            </a:extLst>
          </p:cNvPr>
          <p:cNvSpPr>
            <a:spLocks noGrp="1"/>
          </p:cNvSpPr>
          <p:nvPr>
            <p:ph type="ftr" sz="quarter" idx="15"/>
          </p:nvPr>
        </p:nvSpPr>
        <p:spPr/>
        <p:txBody>
          <a:bodyPr/>
          <a:lstStyle>
            <a:lvl1pPr>
              <a:defRPr>
                <a:solidFill>
                  <a:schemeClr val="tx1"/>
                </a:solidFill>
              </a:defRPr>
            </a:lvl1pPr>
          </a:lstStyle>
          <a:p>
            <a:r>
              <a:rPr lang="en-US"/>
              <a:t>SS ZG538 Infrastructure Management</a:t>
            </a:r>
            <a:endParaRPr lang="en-US" dirty="0"/>
          </a:p>
        </p:txBody>
      </p:sp>
      <p:sp>
        <p:nvSpPr>
          <p:cNvPr id="6" name="Slide Number Placeholder 5">
            <a:extLst>
              <a:ext uri="{FF2B5EF4-FFF2-40B4-BE49-F238E27FC236}">
                <a16:creationId xmlns:a16="http://schemas.microsoft.com/office/drawing/2014/main" id="{CFC9EFE8-733E-4AFB-BDAB-0CE5D93733CF}"/>
              </a:ext>
            </a:extLst>
          </p:cNvPr>
          <p:cNvSpPr>
            <a:spLocks noGrp="1"/>
          </p:cNvSpPr>
          <p:nvPr>
            <p:ph type="sldNum" sz="quarter" idx="16"/>
          </p:nvPr>
        </p:nvSpPr>
        <p:spPr>
          <a:xfrm>
            <a:off x="7010400" y="6206025"/>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07025"/>
            <a:ext cx="5486400" cy="304800"/>
          </a:xfrm>
        </p:spPr>
        <p:txBody>
          <a:bodyPr anchor="b">
            <a:normAutofit/>
          </a:bodyPr>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17" name="Footer Placeholder 16">
            <a:extLst>
              <a:ext uri="{FF2B5EF4-FFF2-40B4-BE49-F238E27FC236}">
                <a16:creationId xmlns:a16="http://schemas.microsoft.com/office/drawing/2014/main" id="{224DB619-8B4A-4430-9A32-51334D35E42E}"/>
              </a:ext>
            </a:extLst>
          </p:cNvPr>
          <p:cNvSpPr>
            <a:spLocks noGrp="1"/>
          </p:cNvSpPr>
          <p:nvPr>
            <p:ph type="ftr" sz="quarter" idx="12"/>
          </p:nvPr>
        </p:nvSpPr>
        <p:spPr/>
        <p:txBody>
          <a:bodyPr/>
          <a:lstStyle/>
          <a:p>
            <a:r>
              <a:rPr lang="en-US"/>
              <a:t>SS ZG538 Infrastructure Management</a:t>
            </a:r>
          </a:p>
        </p:txBody>
      </p:sp>
      <p:sp>
        <p:nvSpPr>
          <p:cNvPr id="18" name="Slide Number Placeholder 17">
            <a:extLst>
              <a:ext uri="{FF2B5EF4-FFF2-40B4-BE49-F238E27FC236}">
                <a16:creationId xmlns:a16="http://schemas.microsoft.com/office/drawing/2014/main" id="{8986382B-03E0-49E8-ABB3-DDB76510459C}"/>
              </a:ext>
            </a:extLst>
          </p:cNvPr>
          <p:cNvSpPr>
            <a:spLocks noGrp="1"/>
          </p:cNvSpPr>
          <p:nvPr>
            <p:ph type="sldNum" sz="quarter" idx="13"/>
          </p:nvPr>
        </p:nvSpPr>
        <p:spPr>
          <a:xfrm>
            <a:off x="7010400" y="6210934"/>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cs typeface="Arial" pitchFamily="34" charset="0"/>
              </a:defRPr>
            </a:lvl1pPr>
          </a:lstStyle>
          <a:p>
            <a:r>
              <a:rPr lang="en-US" dirty="0"/>
              <a:t>16 Sep 2018</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cs typeface="Arial" pitchFamily="34" charset="0"/>
              </a:defRPr>
            </a:lvl1pPr>
          </a:lstStyle>
          <a:p>
            <a:r>
              <a:rPr lang="en-US"/>
              <a:t>SS ZG538 Infrastructure Management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BC8D7E44-7D4F-4942-A8C9-2DF6BF8399E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5" r:id="rId7"/>
    <p:sldLayoutId id="2147483656" r:id="rId8"/>
    <p:sldLayoutId id="2147483657" r:id="rId9"/>
    <p:sldLayoutId id="2147483658" r:id="rId10"/>
    <p:sldLayoutId id="2147483659" r:id="rId11"/>
    <p:sldLayoutId id="2147483661" r:id="rId12"/>
    <p:sldLayoutId id="2147483662" r:id="rId13"/>
  </p:sldLayoutIdLst>
  <p:hf hdr="0"/>
  <p:txStyles>
    <p:titleStyle>
      <a:lvl1pPr algn="l" defTabSz="914400" rtl="0" eaLnBrk="1" latinLnBrk="0" hangingPunct="1">
        <a:spcBef>
          <a:spcPct val="0"/>
        </a:spcBef>
        <a:buNone/>
        <a:defRPr sz="4000" b="1" kern="1200" spc="-15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46376" y="3622957"/>
            <a:ext cx="6400800" cy="1098550"/>
          </a:xfrm>
        </p:spPr>
        <p:txBody>
          <a:bodyPr/>
          <a:lstStyle/>
          <a:p>
            <a:r>
              <a:rPr lang="en-US" sz="4000" dirty="0"/>
              <a:t>ITSM – Session 8</a:t>
            </a:r>
          </a:p>
        </p:txBody>
      </p:sp>
      <p:sp>
        <p:nvSpPr>
          <p:cNvPr id="6" name="Content Placeholder 5"/>
          <p:cNvSpPr>
            <a:spLocks noGrp="1"/>
          </p:cNvSpPr>
          <p:nvPr>
            <p:ph sz="quarter" idx="13"/>
          </p:nvPr>
        </p:nvSpPr>
        <p:spPr>
          <a:xfrm>
            <a:off x="2627376" y="4305300"/>
            <a:ext cx="6019800" cy="533400"/>
          </a:xfrm>
        </p:spPr>
        <p:txBody>
          <a:bodyPr/>
          <a:lstStyle/>
          <a:p>
            <a:r>
              <a:rPr lang="en-US" dirty="0">
                <a:solidFill>
                  <a:srgbClr val="FFC000"/>
                </a:solidFill>
              </a:rPr>
              <a:t>Dr. Phalachandra HL</a:t>
            </a:r>
          </a:p>
        </p:txBody>
      </p:sp>
      <p:sp>
        <p:nvSpPr>
          <p:cNvPr id="2" name="Slide Number Placeholder 1">
            <a:extLst>
              <a:ext uri="{FF2B5EF4-FFF2-40B4-BE49-F238E27FC236}">
                <a16:creationId xmlns:a16="http://schemas.microsoft.com/office/drawing/2014/main" id="{7F90C164-BD80-4958-B5AD-15C0024F6F1D}"/>
              </a:ext>
            </a:extLst>
          </p:cNvPr>
          <p:cNvSpPr>
            <a:spLocks noGrp="1"/>
          </p:cNvSpPr>
          <p:nvPr>
            <p:ph type="sldNum" sz="quarter" idx="16"/>
          </p:nvPr>
        </p:nvSpPr>
        <p:spPr/>
        <p:txBody>
          <a:bodyPr/>
          <a:lstStyle/>
          <a:p>
            <a:fld id="{BC8D7E44-7D4F-4942-A8C9-2DF6BF8399E8}" type="slidenum">
              <a:rPr lang="en-US" smtClean="0"/>
              <a:pPr/>
              <a:t>1</a:t>
            </a:fld>
            <a:endParaRPr lang="en-US" dirty="0"/>
          </a:p>
        </p:txBody>
      </p:sp>
      <p:sp>
        <p:nvSpPr>
          <p:cNvPr id="7" name="Footer Placeholder 6">
            <a:extLst>
              <a:ext uri="{FF2B5EF4-FFF2-40B4-BE49-F238E27FC236}">
                <a16:creationId xmlns:a16="http://schemas.microsoft.com/office/drawing/2014/main" id="{39EAEC99-7474-4464-9E9F-61BD6FCABEBD}"/>
              </a:ext>
            </a:extLst>
          </p:cNvPr>
          <p:cNvSpPr>
            <a:spLocks noGrp="1"/>
          </p:cNvSpPr>
          <p:nvPr>
            <p:ph type="ftr" sz="quarter" idx="15"/>
          </p:nvPr>
        </p:nvSpPr>
        <p:spPr>
          <a:xfrm>
            <a:off x="2962275" y="6343106"/>
            <a:ext cx="3886200" cy="365125"/>
          </a:xfrm>
        </p:spPr>
        <p:txBody>
          <a:bodyPr/>
          <a:lstStyle/>
          <a:p>
            <a:r>
              <a:rPr lang="en-US" b="1" dirty="0">
                <a:solidFill>
                  <a:schemeClr val="tx1"/>
                </a:solidFill>
              </a:rPr>
              <a:t>SS ZG538 Infrastructure Management</a:t>
            </a:r>
          </a:p>
        </p:txBody>
      </p:sp>
      <p:sp>
        <p:nvSpPr>
          <p:cNvPr id="8" name="TextBox 7">
            <a:extLst>
              <a:ext uri="{FF2B5EF4-FFF2-40B4-BE49-F238E27FC236}">
                <a16:creationId xmlns:a16="http://schemas.microsoft.com/office/drawing/2014/main" id="{2B2DE168-0DBF-44C8-B60F-4FDF7ACC7303}"/>
              </a:ext>
            </a:extLst>
          </p:cNvPr>
          <p:cNvSpPr txBox="1"/>
          <p:nvPr/>
        </p:nvSpPr>
        <p:spPr>
          <a:xfrm>
            <a:off x="3733800" y="4866132"/>
            <a:ext cx="4962144" cy="129266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b="1" dirty="0">
                <a:solidFill>
                  <a:schemeClr val="bg1"/>
                </a:solidFill>
              </a:rPr>
              <a:t>Acknowledgements:</a:t>
            </a:r>
          </a:p>
          <a:p>
            <a:pPr algn="just"/>
            <a:r>
              <a:rPr lang="en-IN" sz="1100" dirty="0">
                <a:solidFill>
                  <a:schemeClr val="bg1"/>
                </a:solidFill>
              </a:rPr>
              <a:t>Significant portions of the information in the slide sets presented through the course in the class are extracted from IT Systems Management -Rich </a:t>
            </a:r>
            <a:r>
              <a:rPr lang="en-IN" sz="1100" dirty="0" err="1">
                <a:solidFill>
                  <a:schemeClr val="bg1"/>
                </a:solidFill>
              </a:rPr>
              <a:t>Schiesser</a:t>
            </a:r>
            <a:r>
              <a:rPr lang="en-IN" sz="1100" dirty="0">
                <a:solidFill>
                  <a:schemeClr val="bg1"/>
                </a:solidFill>
              </a:rPr>
              <a:t> and other books/Internet. Since these were intended for presentation in the class room for teaching, instructor resources has been requested from the publisher, but not received yet. I would like to sincerely thank, acknowledge and reiterate that the credit/rights remain with the original authors/publishers only</a:t>
            </a:r>
          </a:p>
        </p:txBody>
      </p:sp>
      <p:sp>
        <p:nvSpPr>
          <p:cNvPr id="3" name="Date Placeholder 2">
            <a:extLst>
              <a:ext uri="{FF2B5EF4-FFF2-40B4-BE49-F238E27FC236}">
                <a16:creationId xmlns:a16="http://schemas.microsoft.com/office/drawing/2014/main" id="{9DFA7A4E-28B6-457B-897B-ABD58188B093}"/>
              </a:ext>
            </a:extLst>
          </p:cNvPr>
          <p:cNvSpPr>
            <a:spLocks noGrp="1"/>
          </p:cNvSpPr>
          <p:nvPr>
            <p:ph type="dt" sz="half" idx="14"/>
          </p:nvPr>
        </p:nvSpPr>
        <p:spPr>
          <a:xfrm>
            <a:off x="304800" y="6340475"/>
            <a:ext cx="2133600" cy="365125"/>
          </a:xfrm>
        </p:spPr>
        <p:txBody>
          <a:bodyPr/>
          <a:lstStyle/>
          <a:p>
            <a:r>
              <a:rPr lang="en-US" dirty="0"/>
              <a:t>07  Feb  2021</a:t>
            </a:r>
          </a:p>
        </p:txBody>
      </p:sp>
    </p:spTree>
    <p:extLst>
      <p:ext uri="{BB962C8B-B14F-4D97-AF65-F5344CB8AC3E}">
        <p14:creationId xmlns:p14="http://schemas.microsoft.com/office/powerpoint/2010/main" val="1445644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296365"/>
            <a:ext cx="9102421" cy="1828800"/>
          </a:xfrm>
        </p:spPr>
        <p:txBody>
          <a:bodyPr>
            <a:noAutofit/>
          </a:bodyPr>
          <a:lstStyle/>
          <a:p>
            <a:pPr marL="91440" indent="0" algn="just">
              <a:lnSpc>
                <a:spcPct val="120000"/>
              </a:lnSpc>
              <a:spcBef>
                <a:spcPts val="600"/>
              </a:spcBef>
            </a:pPr>
            <a:r>
              <a:rPr lang="en-US" sz="1600" dirty="0"/>
              <a:t>These 12 steps involved with developing a strategic security process are detailed as under</a:t>
            </a:r>
          </a:p>
          <a:p>
            <a:pPr marL="434340" algn="just">
              <a:lnSpc>
                <a:spcPct val="120000"/>
              </a:lnSpc>
              <a:spcBef>
                <a:spcPts val="600"/>
              </a:spcBef>
              <a:buFont typeface="+mj-lt"/>
              <a:buAutoNum type="arabicPeriod"/>
            </a:pPr>
            <a:r>
              <a:rPr lang="en-US" sz="1600" b="1" dirty="0">
                <a:solidFill>
                  <a:srgbClr val="0070C0"/>
                </a:solidFill>
              </a:rPr>
              <a:t>Identifying an executive Sponsor</a:t>
            </a:r>
          </a:p>
          <a:p>
            <a:pPr marL="834390" lvl="1" algn="just">
              <a:lnSpc>
                <a:spcPct val="120000"/>
              </a:lnSpc>
              <a:spcBef>
                <a:spcPts val="600"/>
              </a:spcBef>
              <a:buFont typeface="Wingdings" panose="05000000000000000000" pitchFamily="2" charset="2"/>
              <a:buChar char="§"/>
            </a:pPr>
            <a:r>
              <a:rPr lang="en-US" dirty="0"/>
              <a:t>This individual will champion and support the strategic security program by providing management direction and serves on the executive security review board</a:t>
            </a:r>
          </a:p>
          <a:p>
            <a:pPr marL="834390" lvl="1" algn="just">
              <a:lnSpc>
                <a:spcPct val="120000"/>
              </a:lnSpc>
              <a:spcBef>
                <a:spcPts val="600"/>
              </a:spcBef>
              <a:buFont typeface="Wingdings" panose="05000000000000000000" pitchFamily="2" charset="2"/>
              <a:buChar char="§"/>
            </a:pPr>
            <a:r>
              <a:rPr lang="en-US" dirty="0"/>
              <a:t>He will have the responsibility of selecting the security process owner.</a:t>
            </a:r>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a:t>
            </a:r>
          </a:p>
          <a:p>
            <a:r>
              <a:rPr lang="en-IN" sz="2600" dirty="0">
                <a:solidFill>
                  <a:srgbClr val="C00000"/>
                </a:solidFill>
              </a:rPr>
              <a:t>Developing a Strategic Security Process - 1</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10</a:t>
            </a:fld>
            <a:endParaRPr lang="en-US" dirty="0"/>
          </a:p>
        </p:txBody>
      </p:sp>
      <p:sp>
        <p:nvSpPr>
          <p:cNvPr id="6" name="Rectangle 5">
            <a:extLst>
              <a:ext uri="{FF2B5EF4-FFF2-40B4-BE49-F238E27FC236}">
                <a16:creationId xmlns:a16="http://schemas.microsoft.com/office/drawing/2014/main" id="{D78EF03F-2B54-403B-8EED-ECD36F225510}"/>
              </a:ext>
            </a:extLst>
          </p:cNvPr>
          <p:cNvSpPr/>
          <p:nvPr/>
        </p:nvSpPr>
        <p:spPr>
          <a:xfrm>
            <a:off x="0" y="3026397"/>
            <a:ext cx="5482662" cy="3502497"/>
          </a:xfrm>
          <a:prstGeom prst="rect">
            <a:avLst/>
          </a:prstGeom>
        </p:spPr>
        <p:txBody>
          <a:bodyPr wrap="square">
            <a:spAutoFit/>
          </a:bodyPr>
          <a:lstStyle/>
          <a:p>
            <a:pPr marL="434340" indent="-342900" algn="just">
              <a:lnSpc>
                <a:spcPct val="120000"/>
              </a:lnSpc>
              <a:spcBef>
                <a:spcPts val="600"/>
              </a:spcBef>
              <a:buClr>
                <a:srgbClr val="101141"/>
              </a:buClr>
              <a:buFont typeface="+mj-lt"/>
              <a:buAutoNum type="arabicPeriod" startAt="2"/>
            </a:pPr>
            <a:r>
              <a:rPr lang="en-US" sz="1600" b="1" dirty="0">
                <a:solidFill>
                  <a:srgbClr val="0070C0"/>
                </a:solidFill>
                <a:latin typeface="Arial" pitchFamily="34" charset="0"/>
                <a:cs typeface="Arial" pitchFamily="34" charset="0"/>
              </a:rPr>
              <a:t>Selecting a process owner.</a:t>
            </a:r>
          </a:p>
          <a:p>
            <a:pPr marL="834390" lvl="1" indent="-285750">
              <a:lnSpc>
                <a:spcPct val="120000"/>
              </a:lnSpc>
              <a:spcBef>
                <a:spcPts val="600"/>
              </a:spcBef>
              <a:buFont typeface="Wingdings" panose="05000000000000000000" pitchFamily="2" charset="2"/>
              <a:buChar char="§"/>
            </a:pPr>
            <a:r>
              <a:rPr lang="en-US" sz="1600" dirty="0">
                <a:latin typeface="Arial" pitchFamily="34" charset="0"/>
                <a:cs typeface="Arial" pitchFamily="34" charset="0"/>
              </a:rPr>
              <a:t>Selected by the executive sponsor, will manage the day-to-day activities of the process.</a:t>
            </a:r>
          </a:p>
          <a:p>
            <a:pPr marL="834390" lvl="1" indent="-285750">
              <a:spcBef>
                <a:spcPts val="600"/>
              </a:spcBef>
              <a:buFont typeface="Wingdings" panose="05000000000000000000" pitchFamily="2" charset="2"/>
              <a:buChar char="§"/>
            </a:pPr>
            <a:r>
              <a:rPr lang="en-US" sz="1600" dirty="0">
                <a:latin typeface="Arial" pitchFamily="34" charset="0"/>
                <a:cs typeface="Arial" pitchFamily="34" charset="0"/>
              </a:rPr>
              <a:t>Assembles and facilitates the cross-functional team that will brainstorm requirements</a:t>
            </a:r>
          </a:p>
          <a:p>
            <a:pPr marL="834390" lvl="1" indent="-285750">
              <a:spcBef>
                <a:spcPts val="600"/>
              </a:spcBef>
              <a:buFont typeface="Wingdings" panose="05000000000000000000" pitchFamily="2" charset="2"/>
              <a:buChar char="§"/>
            </a:pPr>
            <a:r>
              <a:rPr lang="en-US" sz="1600" dirty="0">
                <a:latin typeface="Arial" pitchFamily="34" charset="0"/>
                <a:cs typeface="Arial" pitchFamily="34" charset="0"/>
              </a:rPr>
              <a:t>Since he would participate on the technical security review board that develops standards and implementation plans for various security policies, he should have the security mindset</a:t>
            </a:r>
          </a:p>
          <a:p>
            <a:pPr marL="834390" lvl="1" indent="-285750">
              <a:spcBef>
                <a:spcPts val="600"/>
              </a:spcBef>
              <a:buFont typeface="Wingdings" panose="05000000000000000000" pitchFamily="2" charset="2"/>
              <a:buChar char="§"/>
            </a:pPr>
            <a:r>
              <a:rPr lang="en-US" sz="1600" dirty="0">
                <a:latin typeface="Arial" pitchFamily="34" charset="0"/>
                <a:cs typeface="Arial" pitchFamily="34" charset="0"/>
              </a:rPr>
              <a:t>Other than the knowledge of the systems, and having a strategic outlook, will also have keen insight into the analysis of security metrics</a:t>
            </a:r>
          </a:p>
        </p:txBody>
      </p:sp>
      <p:pic>
        <p:nvPicPr>
          <p:cNvPr id="7" name="Picture 6">
            <a:extLst>
              <a:ext uri="{FF2B5EF4-FFF2-40B4-BE49-F238E27FC236}">
                <a16:creationId xmlns:a16="http://schemas.microsoft.com/office/drawing/2014/main" id="{639F6803-11DA-4AD0-AD8F-80AF73F63F03}"/>
              </a:ext>
            </a:extLst>
          </p:cNvPr>
          <p:cNvPicPr>
            <a:picLocks noChangeAspect="1"/>
          </p:cNvPicPr>
          <p:nvPr/>
        </p:nvPicPr>
        <p:blipFill>
          <a:blip r:embed="rId3"/>
          <a:stretch>
            <a:fillRect/>
          </a:stretch>
        </p:blipFill>
        <p:spPr>
          <a:xfrm>
            <a:off x="5482662" y="3039743"/>
            <a:ext cx="3667125" cy="3510928"/>
          </a:xfrm>
          <a:prstGeom prst="rect">
            <a:avLst/>
          </a:prstGeom>
        </p:spPr>
      </p:pic>
    </p:spTree>
    <p:extLst>
      <p:ext uri="{BB962C8B-B14F-4D97-AF65-F5344CB8AC3E}">
        <p14:creationId xmlns:p14="http://schemas.microsoft.com/office/powerpoint/2010/main" val="1215861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221" y="1478927"/>
            <a:ext cx="8665580" cy="5254306"/>
          </a:xfrm>
        </p:spPr>
        <p:txBody>
          <a:bodyPr>
            <a:noAutofit/>
          </a:bodyPr>
          <a:lstStyle/>
          <a:p>
            <a:pPr marL="434340" algn="just">
              <a:lnSpc>
                <a:spcPct val="120000"/>
              </a:lnSpc>
              <a:spcBef>
                <a:spcPts val="600"/>
              </a:spcBef>
              <a:buFont typeface="+mj-lt"/>
              <a:buAutoNum type="arabicPeriod" startAt="3"/>
            </a:pPr>
            <a:r>
              <a:rPr lang="en-US" sz="1600" b="1" dirty="0">
                <a:solidFill>
                  <a:srgbClr val="0070C0"/>
                </a:solidFill>
              </a:rPr>
              <a:t>Defining Goals of Strategic Security</a:t>
            </a:r>
          </a:p>
          <a:p>
            <a:pPr marL="834390" lvl="1" algn="just">
              <a:lnSpc>
                <a:spcPct val="120000"/>
              </a:lnSpc>
              <a:spcBef>
                <a:spcPts val="600"/>
              </a:spcBef>
              <a:buFont typeface="Wingdings" panose="05000000000000000000" pitchFamily="2" charset="2"/>
              <a:buChar char="§"/>
            </a:pPr>
            <a:r>
              <a:rPr lang="en-US" dirty="0"/>
              <a:t>Executives should define and prioritize the specific goals of strategic security, scope in terms of which groups are included or is it enterprise wide, </a:t>
            </a:r>
          </a:p>
          <a:p>
            <a:pPr marL="834390" lvl="1" algn="just">
              <a:lnSpc>
                <a:spcPct val="120000"/>
              </a:lnSpc>
              <a:spcBef>
                <a:spcPts val="600"/>
              </a:spcBef>
              <a:buFont typeface="Wingdings" panose="05000000000000000000" pitchFamily="2" charset="2"/>
              <a:buChar char="§"/>
            </a:pPr>
            <a:r>
              <a:rPr lang="en-US" dirty="0"/>
              <a:t>This would be with consideration of availability, integrity, and confidentiality of data</a:t>
            </a:r>
          </a:p>
          <a:p>
            <a:pPr marL="434340" lvl="1" indent="-342900" algn="just">
              <a:lnSpc>
                <a:spcPct val="120000"/>
              </a:lnSpc>
              <a:spcBef>
                <a:spcPts val="600"/>
              </a:spcBef>
              <a:buClr>
                <a:srgbClr val="101141"/>
              </a:buClr>
              <a:buFont typeface="+mj-lt"/>
              <a:buAutoNum type="arabicPeriod" startAt="4"/>
            </a:pPr>
            <a:r>
              <a:rPr lang="en-US" b="1" dirty="0">
                <a:solidFill>
                  <a:srgbClr val="0070C0"/>
                </a:solidFill>
              </a:rPr>
              <a:t>Establishing Review Boards</a:t>
            </a:r>
          </a:p>
          <a:p>
            <a:pPr marL="834390" lvl="1" algn="just">
              <a:lnSpc>
                <a:spcPct val="120000"/>
              </a:lnSpc>
              <a:spcBef>
                <a:spcPts val="600"/>
              </a:spcBef>
              <a:buFont typeface="Wingdings" panose="05000000000000000000" pitchFamily="2" charset="2"/>
              <a:buChar char="§"/>
            </a:pPr>
            <a:r>
              <a:rPr lang="en-US" dirty="0"/>
              <a:t>The assessment and approval of security initiatives work best through a process consisting of two separately chartered review boards</a:t>
            </a:r>
          </a:p>
          <a:p>
            <a:pPr marL="1188720" lvl="1" indent="-342900" algn="just">
              <a:lnSpc>
                <a:spcPct val="120000"/>
              </a:lnSpc>
              <a:spcBef>
                <a:spcPts val="600"/>
              </a:spcBef>
              <a:buFont typeface="+mj-lt"/>
              <a:buAutoNum type="alphaLcPeriod"/>
            </a:pPr>
            <a:r>
              <a:rPr lang="en-US" dirty="0"/>
              <a:t>Executive-level review board chartered with providing direction, goals, and policies concerning enterprise-wide security issues</a:t>
            </a:r>
          </a:p>
          <a:p>
            <a:pPr marL="1188720" lvl="1" indent="-342900" algn="just">
              <a:lnSpc>
                <a:spcPct val="120000"/>
              </a:lnSpc>
              <a:spcBef>
                <a:spcPts val="600"/>
              </a:spcBef>
              <a:buFont typeface="+mj-lt"/>
              <a:buAutoNum type="alphaLcPeriod"/>
            </a:pPr>
            <a:r>
              <a:rPr lang="en-US" dirty="0"/>
              <a:t>Technical review board comprising of senior analysts and specialists who are qualified to evaluate the technical feasibility of security policies and initiatives proposed by the executive board; this board also sets enforceable security standards and procedures</a:t>
            </a:r>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a:t>
            </a:r>
          </a:p>
          <a:p>
            <a:r>
              <a:rPr lang="en-IN" sz="2600" dirty="0">
                <a:solidFill>
                  <a:srgbClr val="C00000"/>
                </a:solidFill>
              </a:rPr>
              <a:t>Developing a Strategic Security Process - 2</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11</a:t>
            </a:fld>
            <a:endParaRPr lang="en-US" dirty="0"/>
          </a:p>
        </p:txBody>
      </p:sp>
    </p:spTree>
    <p:extLst>
      <p:ext uri="{BB962C8B-B14F-4D97-AF65-F5344CB8AC3E}">
        <p14:creationId xmlns:p14="http://schemas.microsoft.com/office/powerpoint/2010/main" val="149450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221" y="1295400"/>
            <a:ext cx="9046476" cy="5437833"/>
          </a:xfrm>
        </p:spPr>
        <p:txBody>
          <a:bodyPr numCol="2" spcCol="365760">
            <a:noAutofit/>
          </a:bodyPr>
          <a:lstStyle/>
          <a:p>
            <a:pPr marL="434340" lvl="1" indent="-342900" algn="just">
              <a:lnSpc>
                <a:spcPct val="120000"/>
              </a:lnSpc>
              <a:spcBef>
                <a:spcPts val="600"/>
              </a:spcBef>
              <a:buClr>
                <a:srgbClr val="101141"/>
              </a:buClr>
              <a:buFont typeface="+mj-lt"/>
              <a:buAutoNum type="arabicPeriod" startAt="4"/>
            </a:pPr>
            <a:r>
              <a:rPr lang="en-US" b="1" dirty="0">
                <a:solidFill>
                  <a:srgbClr val="0070C0"/>
                </a:solidFill>
              </a:rPr>
              <a:t>Establishing Review Boards (contd.) </a:t>
            </a:r>
            <a:br>
              <a:rPr lang="en-US" b="1" dirty="0">
                <a:solidFill>
                  <a:srgbClr val="0070C0"/>
                </a:solidFill>
              </a:rPr>
            </a:br>
            <a:r>
              <a:rPr lang="en-US" b="1" dirty="0">
                <a:solidFill>
                  <a:srgbClr val="C00000"/>
                </a:solidFill>
              </a:rPr>
              <a:t>Illustration of a Security Procedure</a:t>
            </a: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C0000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lnSpc>
                <a:spcPct val="120000"/>
              </a:lnSpc>
              <a:spcBef>
                <a:spcPts val="600"/>
              </a:spcBef>
              <a:buClr>
                <a:srgbClr val="101141"/>
              </a:buClr>
              <a:buFont typeface="+mj-lt"/>
              <a:buAutoNum type="arabicPeriod" startAt="4"/>
            </a:pPr>
            <a:endParaRPr lang="en-US" b="1" dirty="0">
              <a:solidFill>
                <a:srgbClr val="0070C0"/>
              </a:solidFill>
            </a:endParaRPr>
          </a:p>
          <a:p>
            <a:pPr marL="434340" lvl="1" indent="-342900" algn="just">
              <a:spcBef>
                <a:spcPts val="0"/>
              </a:spcBef>
              <a:buClr>
                <a:srgbClr val="101141"/>
              </a:buClr>
              <a:buFont typeface="+mj-lt"/>
              <a:buAutoNum type="arabicPeriod" startAt="4"/>
            </a:pPr>
            <a:endParaRPr lang="en-US" sz="1000" dirty="0"/>
          </a:p>
          <a:p>
            <a:pPr marL="434340" lvl="1" indent="-342900" algn="just">
              <a:spcBef>
                <a:spcPts val="0"/>
              </a:spcBef>
              <a:buClr>
                <a:srgbClr val="101141"/>
              </a:buClr>
              <a:buFont typeface="+mj-lt"/>
              <a:buAutoNum type="arabicPeriod" startAt="4"/>
            </a:pPr>
            <a:r>
              <a:rPr lang="en-US" sz="1400" dirty="0"/>
              <a:t>This second review board may also be chartered to help the implementation of the initiatives </a:t>
            </a:r>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a:t>
            </a:r>
          </a:p>
          <a:p>
            <a:r>
              <a:rPr lang="en-IN" sz="2600" dirty="0">
                <a:solidFill>
                  <a:srgbClr val="C00000"/>
                </a:solidFill>
              </a:rPr>
              <a:t>Developing a Strategic Security Process - 3</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12</a:t>
            </a:fld>
            <a:endParaRPr lang="en-US" dirty="0"/>
          </a:p>
        </p:txBody>
      </p:sp>
      <p:pic>
        <p:nvPicPr>
          <p:cNvPr id="6" name="Picture 5">
            <a:extLst>
              <a:ext uri="{FF2B5EF4-FFF2-40B4-BE49-F238E27FC236}">
                <a16:creationId xmlns:a16="http://schemas.microsoft.com/office/drawing/2014/main" id="{1FC608B6-6D09-455C-B559-BD75FEA74268}"/>
              </a:ext>
            </a:extLst>
          </p:cNvPr>
          <p:cNvPicPr>
            <a:picLocks noChangeAspect="1"/>
          </p:cNvPicPr>
          <p:nvPr/>
        </p:nvPicPr>
        <p:blipFill>
          <a:blip r:embed="rId3"/>
          <a:stretch>
            <a:fillRect/>
          </a:stretch>
        </p:blipFill>
        <p:spPr>
          <a:xfrm>
            <a:off x="122664" y="1969377"/>
            <a:ext cx="4981642" cy="4648200"/>
          </a:xfrm>
          <a:prstGeom prst="rect">
            <a:avLst/>
          </a:prstGeom>
        </p:spPr>
      </p:pic>
      <p:pic>
        <p:nvPicPr>
          <p:cNvPr id="7" name="Picture 6">
            <a:extLst>
              <a:ext uri="{FF2B5EF4-FFF2-40B4-BE49-F238E27FC236}">
                <a16:creationId xmlns:a16="http://schemas.microsoft.com/office/drawing/2014/main" id="{FDC06365-9475-49A8-ABB6-651C203D3075}"/>
              </a:ext>
            </a:extLst>
          </p:cNvPr>
          <p:cNvPicPr>
            <a:picLocks noChangeAspect="1"/>
          </p:cNvPicPr>
          <p:nvPr/>
        </p:nvPicPr>
        <p:blipFill>
          <a:blip r:embed="rId4"/>
          <a:stretch>
            <a:fillRect/>
          </a:stretch>
        </p:blipFill>
        <p:spPr>
          <a:xfrm>
            <a:off x="5265406" y="1481456"/>
            <a:ext cx="3607738" cy="4081144"/>
          </a:xfrm>
          <a:prstGeom prst="rect">
            <a:avLst/>
          </a:prstGeom>
        </p:spPr>
      </p:pic>
    </p:spTree>
    <p:extLst>
      <p:ext uri="{BB962C8B-B14F-4D97-AF65-F5344CB8AC3E}">
        <p14:creationId xmlns:p14="http://schemas.microsoft.com/office/powerpoint/2010/main" val="3366916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789" y="1371600"/>
            <a:ext cx="9102421" cy="5254306"/>
          </a:xfrm>
        </p:spPr>
        <p:txBody>
          <a:bodyPr>
            <a:noAutofit/>
          </a:bodyPr>
          <a:lstStyle/>
          <a:p>
            <a:pPr marL="434340" lvl="1" indent="-342900" algn="just">
              <a:lnSpc>
                <a:spcPct val="120000"/>
              </a:lnSpc>
              <a:spcBef>
                <a:spcPts val="600"/>
              </a:spcBef>
              <a:buClr>
                <a:srgbClr val="101141"/>
              </a:buClr>
              <a:buFont typeface="+mj-lt"/>
              <a:buAutoNum type="arabicPeriod" startAt="5"/>
            </a:pPr>
            <a:r>
              <a:rPr lang="en-US" b="1" dirty="0">
                <a:solidFill>
                  <a:srgbClr val="0070C0"/>
                </a:solidFill>
              </a:rPr>
              <a:t>Identifying, Categorizing, and Prioritizing Requirements</a:t>
            </a:r>
          </a:p>
          <a:p>
            <a:pPr marL="731520" lvl="2" indent="-274320">
              <a:lnSpc>
                <a:spcPct val="120000"/>
              </a:lnSpc>
              <a:spcBef>
                <a:spcPts val="600"/>
              </a:spcBef>
              <a:buClr>
                <a:srgbClr val="101141"/>
              </a:buClr>
              <a:buFont typeface="Wingdings" panose="05000000000000000000" pitchFamily="2" charset="2"/>
              <a:buChar char="§"/>
            </a:pPr>
            <a:r>
              <a:rPr lang="en-US" sz="1600" dirty="0"/>
              <a:t>Representatives from each of the two review boards,</a:t>
            </a:r>
            <a:br>
              <a:rPr lang="en-US" sz="1600" dirty="0"/>
            </a:br>
            <a:r>
              <a:rPr lang="en-US" sz="1600" dirty="0"/>
              <a:t>along with other appropriate subject-matter experts, </a:t>
            </a:r>
            <a:br>
              <a:rPr lang="en-US" sz="1600" dirty="0"/>
            </a:br>
            <a:r>
              <a:rPr lang="en-US" sz="1600" dirty="0"/>
              <a:t>need to meet to </a:t>
            </a:r>
          </a:p>
          <a:p>
            <a:pPr marL="914400" lvl="3" indent="-182880">
              <a:lnSpc>
                <a:spcPct val="120000"/>
              </a:lnSpc>
              <a:spcBef>
                <a:spcPts val="600"/>
              </a:spcBef>
              <a:buClr>
                <a:srgbClr val="101141"/>
              </a:buClr>
              <a:buFont typeface="Wingdings" panose="05000000000000000000" pitchFamily="2" charset="2"/>
              <a:buChar char="§"/>
            </a:pPr>
            <a:r>
              <a:rPr lang="en-US" sz="1600" dirty="0"/>
              <a:t>Identify security requirements </a:t>
            </a:r>
          </a:p>
          <a:p>
            <a:pPr marL="914400" lvl="3" indent="-182880">
              <a:lnSpc>
                <a:spcPct val="120000"/>
              </a:lnSpc>
              <a:spcBef>
                <a:spcPts val="600"/>
              </a:spcBef>
              <a:buClr>
                <a:srgbClr val="101141"/>
              </a:buClr>
              <a:buFont typeface="Wingdings" panose="05000000000000000000" pitchFamily="2" charset="2"/>
              <a:buChar char="§"/>
            </a:pPr>
            <a:r>
              <a:rPr lang="en-US" sz="1600" dirty="0"/>
              <a:t>Categorize them according to key areas for </a:t>
            </a:r>
            <a:br>
              <a:rPr lang="en-US" sz="1600" dirty="0"/>
            </a:br>
            <a:r>
              <a:rPr lang="en-US" sz="1600" dirty="0"/>
              <a:t>security issues </a:t>
            </a:r>
          </a:p>
          <a:p>
            <a:pPr marL="914400" lvl="3" indent="-182880">
              <a:lnSpc>
                <a:spcPct val="120000"/>
              </a:lnSpc>
              <a:spcBef>
                <a:spcPts val="600"/>
              </a:spcBef>
              <a:buClr>
                <a:srgbClr val="101141"/>
              </a:buClr>
              <a:buFont typeface="Wingdings" panose="05000000000000000000" pitchFamily="2" charset="2"/>
              <a:buChar char="§"/>
            </a:pPr>
            <a:r>
              <a:rPr lang="en-US" sz="1600" dirty="0"/>
              <a:t>Prioritize them</a:t>
            </a:r>
          </a:p>
          <a:p>
            <a:pPr marL="434340" lvl="1" indent="-342900" algn="just">
              <a:lnSpc>
                <a:spcPct val="120000"/>
              </a:lnSpc>
              <a:spcBef>
                <a:spcPts val="600"/>
              </a:spcBef>
              <a:buClr>
                <a:srgbClr val="101141"/>
              </a:buClr>
              <a:buFont typeface="+mj-lt"/>
              <a:buAutoNum type="arabicPeriod" startAt="5"/>
            </a:pPr>
            <a:r>
              <a:rPr lang="en-US" b="1" dirty="0">
                <a:solidFill>
                  <a:srgbClr val="0070C0"/>
                </a:solidFill>
              </a:rPr>
              <a:t>Inventorying Current State of Security</a:t>
            </a:r>
          </a:p>
          <a:p>
            <a:pPr marL="731520" lvl="1" indent="-274320">
              <a:spcBef>
                <a:spcPts val="600"/>
              </a:spcBef>
              <a:buClr>
                <a:srgbClr val="101141"/>
              </a:buClr>
              <a:buFont typeface="Wingdings" panose="05000000000000000000" pitchFamily="2" charset="2"/>
              <a:buChar char="§"/>
            </a:pPr>
            <a:r>
              <a:rPr lang="en-US" dirty="0"/>
              <a:t>Inventory of all current security-related items is taken to determine what’s already in-house and what may need to be developed or purchased. These could include:</a:t>
            </a:r>
          </a:p>
          <a:p>
            <a:pPr marL="1131570" lvl="2" indent="-274320" algn="just">
              <a:spcBef>
                <a:spcPts val="600"/>
              </a:spcBef>
              <a:buClr>
                <a:srgbClr val="101141"/>
              </a:buClr>
              <a:buFont typeface="Wingdings" panose="05000000000000000000" pitchFamily="2" charset="2"/>
              <a:buChar char="§"/>
            </a:pPr>
            <a:r>
              <a:rPr lang="en-US" sz="1600" dirty="0"/>
              <a:t>Security policies approved, adhered to, and enforced</a:t>
            </a:r>
          </a:p>
          <a:p>
            <a:pPr marL="1131570" lvl="2" indent="-274320" algn="just">
              <a:spcBef>
                <a:spcPts val="600"/>
              </a:spcBef>
              <a:buClr>
                <a:srgbClr val="101141"/>
              </a:buClr>
              <a:buFont typeface="Wingdings" panose="05000000000000000000" pitchFamily="2" charset="2"/>
              <a:buChar char="§"/>
            </a:pPr>
            <a:r>
              <a:rPr lang="en-US" sz="1600" dirty="0"/>
              <a:t>Security policies approved not in practice, drafted but not approved</a:t>
            </a:r>
          </a:p>
          <a:p>
            <a:pPr marL="1131570" lvl="2" indent="-274320" algn="just">
              <a:spcBef>
                <a:spcPts val="600"/>
              </a:spcBef>
              <a:buClr>
                <a:srgbClr val="101141"/>
              </a:buClr>
              <a:buFont typeface="Wingdings" panose="05000000000000000000" pitchFamily="2" charset="2"/>
              <a:buChar char="§"/>
            </a:pPr>
            <a:r>
              <a:rPr lang="en-US" sz="1600" dirty="0"/>
              <a:t>Existing Software &amp; Hardware security tools with the ability to be used for enforcement</a:t>
            </a:r>
          </a:p>
          <a:p>
            <a:pPr marL="1131570" lvl="2" indent="-274320" algn="just">
              <a:spcBef>
                <a:spcPts val="600"/>
              </a:spcBef>
              <a:buClr>
                <a:srgbClr val="101141"/>
              </a:buClr>
              <a:buFont typeface="Wingdings" panose="05000000000000000000" pitchFamily="2" charset="2"/>
              <a:buChar char="§"/>
            </a:pPr>
            <a:r>
              <a:rPr lang="en-US" sz="1600" dirty="0"/>
              <a:t>Current security metrics available to analyze: Virus attacks, Password resets, Multiple sign-</a:t>
            </a:r>
            <a:r>
              <a:rPr lang="en-US" sz="1600" dirty="0" err="1"/>
              <a:t>on’s</a:t>
            </a:r>
            <a:r>
              <a:rPr lang="en-US" sz="1600" dirty="0"/>
              <a:t>, Trouble tickets</a:t>
            </a:r>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a:t>
            </a:r>
          </a:p>
          <a:p>
            <a:r>
              <a:rPr lang="en-IN" sz="2600" dirty="0">
                <a:solidFill>
                  <a:srgbClr val="C00000"/>
                </a:solidFill>
              </a:rPr>
              <a:t>Developing a Strategic Security Process - 4</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13</a:t>
            </a:fld>
            <a:endParaRPr lang="en-US" dirty="0"/>
          </a:p>
        </p:txBody>
      </p:sp>
      <p:pic>
        <p:nvPicPr>
          <p:cNvPr id="6" name="Picture 5">
            <a:extLst>
              <a:ext uri="{FF2B5EF4-FFF2-40B4-BE49-F238E27FC236}">
                <a16:creationId xmlns:a16="http://schemas.microsoft.com/office/drawing/2014/main" id="{637F3DD8-AF58-41AE-9001-08B945ED6EEF}"/>
              </a:ext>
            </a:extLst>
          </p:cNvPr>
          <p:cNvPicPr>
            <a:picLocks noChangeAspect="1"/>
          </p:cNvPicPr>
          <p:nvPr/>
        </p:nvPicPr>
        <p:blipFill>
          <a:blip r:embed="rId3"/>
          <a:stretch>
            <a:fillRect/>
          </a:stretch>
        </p:blipFill>
        <p:spPr>
          <a:xfrm>
            <a:off x="5715000" y="1752600"/>
            <a:ext cx="3238500" cy="2428875"/>
          </a:xfrm>
          <a:prstGeom prst="rect">
            <a:avLst/>
          </a:prstGeom>
        </p:spPr>
      </p:pic>
    </p:spTree>
    <p:extLst>
      <p:ext uri="{BB962C8B-B14F-4D97-AF65-F5344CB8AC3E}">
        <p14:creationId xmlns:p14="http://schemas.microsoft.com/office/powerpoint/2010/main" val="33090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789" y="1371600"/>
            <a:ext cx="4398811" cy="5254306"/>
          </a:xfrm>
        </p:spPr>
        <p:txBody>
          <a:bodyPr>
            <a:noAutofit/>
          </a:bodyPr>
          <a:lstStyle/>
          <a:p>
            <a:pPr marL="434340" lvl="1" indent="-342900" algn="just">
              <a:lnSpc>
                <a:spcPct val="120000"/>
              </a:lnSpc>
              <a:spcBef>
                <a:spcPts val="600"/>
              </a:spcBef>
              <a:buClr>
                <a:srgbClr val="101141"/>
              </a:buClr>
              <a:buFont typeface="+mj-lt"/>
              <a:buAutoNum type="arabicPeriod" startAt="7"/>
            </a:pPr>
            <a:r>
              <a:rPr lang="en-US" b="1" dirty="0">
                <a:solidFill>
                  <a:srgbClr val="0070C0"/>
                </a:solidFill>
              </a:rPr>
              <a:t>Establishing Security Organization</a:t>
            </a:r>
          </a:p>
          <a:p>
            <a:pPr marL="685800" lvl="2">
              <a:lnSpc>
                <a:spcPct val="110000"/>
              </a:lnSpc>
              <a:spcBef>
                <a:spcPts val="600"/>
              </a:spcBef>
              <a:buClr>
                <a:srgbClr val="101141"/>
              </a:buClr>
              <a:buFont typeface="Wingdings" panose="05000000000000000000" pitchFamily="2" charset="2"/>
              <a:buChar char="§"/>
            </a:pPr>
            <a:r>
              <a:rPr lang="en-US" sz="1600" dirty="0"/>
              <a:t>Establish a centralized security organization, to be headed by a security manager, with responsibilities and authorities jointly determined by the two security review boards and other appropriate areas of management.</a:t>
            </a:r>
          </a:p>
          <a:p>
            <a:pPr marL="685800" lvl="2">
              <a:lnSpc>
                <a:spcPct val="110000"/>
              </a:lnSpc>
              <a:spcBef>
                <a:spcPts val="600"/>
              </a:spcBef>
              <a:buClr>
                <a:srgbClr val="101141"/>
              </a:buClr>
              <a:buFont typeface="Wingdings" panose="05000000000000000000" pitchFamily="2" charset="2"/>
              <a:buChar char="§"/>
            </a:pPr>
            <a:r>
              <a:rPr lang="en-US" sz="1600" dirty="0"/>
              <a:t>This would factor in the list of requirements, the inventory of current security policies, tools, and metrics and would be positioned as determined by the review boards</a:t>
            </a:r>
          </a:p>
          <a:p>
            <a:pPr marL="434340" lvl="1" indent="-342900" algn="just">
              <a:lnSpc>
                <a:spcPct val="120000"/>
              </a:lnSpc>
              <a:spcBef>
                <a:spcPts val="600"/>
              </a:spcBef>
              <a:buClr>
                <a:srgbClr val="101141"/>
              </a:buClr>
              <a:buFont typeface="+mj-lt"/>
              <a:buAutoNum type="arabicPeriod" startAt="7"/>
            </a:pPr>
            <a:r>
              <a:rPr lang="en-US" b="1" dirty="0">
                <a:solidFill>
                  <a:srgbClr val="0070C0"/>
                </a:solidFill>
              </a:rPr>
              <a:t>Developing Security Policies</a:t>
            </a:r>
          </a:p>
          <a:p>
            <a:pPr marL="731520" lvl="1" indent="-274320">
              <a:spcBef>
                <a:spcPts val="600"/>
              </a:spcBef>
              <a:buClr>
                <a:srgbClr val="101141"/>
              </a:buClr>
              <a:buFont typeface="Wingdings" panose="05000000000000000000" pitchFamily="2" charset="2"/>
              <a:buChar char="§"/>
            </a:pPr>
            <a:r>
              <a:rPr lang="en-US" dirty="0"/>
              <a:t>This starts with eliminating the obsolete and ineffective policies, modifying those requiring changes and development of new policies.</a:t>
            </a:r>
            <a:br>
              <a:rPr lang="en-US" dirty="0"/>
            </a:br>
            <a:endParaRPr lang="en-US" sz="1600" dirty="0"/>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a:t>
            </a:r>
          </a:p>
          <a:p>
            <a:r>
              <a:rPr lang="en-IN" sz="2600" dirty="0">
                <a:solidFill>
                  <a:srgbClr val="C00000"/>
                </a:solidFill>
              </a:rPr>
              <a:t>Developing a Strategic Security Process - 5</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14</a:t>
            </a:fld>
            <a:endParaRPr lang="en-US" dirty="0"/>
          </a:p>
        </p:txBody>
      </p:sp>
      <p:pic>
        <p:nvPicPr>
          <p:cNvPr id="6" name="Picture 5">
            <a:extLst>
              <a:ext uri="{FF2B5EF4-FFF2-40B4-BE49-F238E27FC236}">
                <a16:creationId xmlns:a16="http://schemas.microsoft.com/office/drawing/2014/main" id="{FD60740F-A315-45DD-BCF4-63D3C23B401A}"/>
              </a:ext>
            </a:extLst>
          </p:cNvPr>
          <p:cNvPicPr>
            <a:picLocks noChangeAspect="1"/>
          </p:cNvPicPr>
          <p:nvPr/>
        </p:nvPicPr>
        <p:blipFill>
          <a:blip r:embed="rId3"/>
          <a:stretch>
            <a:fillRect/>
          </a:stretch>
        </p:blipFill>
        <p:spPr>
          <a:xfrm>
            <a:off x="4386943" y="1203786"/>
            <a:ext cx="4724297" cy="5412780"/>
          </a:xfrm>
          <a:prstGeom prst="rect">
            <a:avLst/>
          </a:prstGeom>
        </p:spPr>
      </p:pic>
    </p:spTree>
    <p:extLst>
      <p:ext uri="{BB962C8B-B14F-4D97-AF65-F5344CB8AC3E}">
        <p14:creationId xmlns:p14="http://schemas.microsoft.com/office/powerpoint/2010/main" val="153730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789" y="1371600"/>
            <a:ext cx="4398811" cy="5254306"/>
          </a:xfrm>
        </p:spPr>
        <p:txBody>
          <a:bodyPr>
            <a:noAutofit/>
          </a:bodyPr>
          <a:lstStyle/>
          <a:p>
            <a:pPr marL="434340" lvl="1" indent="-342900" algn="just">
              <a:lnSpc>
                <a:spcPct val="120000"/>
              </a:lnSpc>
              <a:spcBef>
                <a:spcPts val="600"/>
              </a:spcBef>
              <a:buClr>
                <a:srgbClr val="101141"/>
              </a:buClr>
              <a:buFont typeface="+mj-lt"/>
              <a:buAutoNum type="arabicPeriod" startAt="7"/>
            </a:pPr>
            <a:r>
              <a:rPr lang="en-US" b="1" dirty="0">
                <a:solidFill>
                  <a:srgbClr val="0070C0"/>
                </a:solidFill>
              </a:rPr>
              <a:t>Developing Security Policies (Contd.)</a:t>
            </a:r>
            <a:br>
              <a:rPr lang="en-US" dirty="0"/>
            </a:br>
            <a:endParaRPr lang="en-US" sz="1600" dirty="0"/>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a:t>
            </a:r>
          </a:p>
          <a:p>
            <a:r>
              <a:rPr lang="en-IN" sz="2600" dirty="0">
                <a:solidFill>
                  <a:srgbClr val="C00000"/>
                </a:solidFill>
              </a:rPr>
              <a:t>Developing a Strategic Security Process - 6</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15</a:t>
            </a:fld>
            <a:endParaRPr lang="en-US" dirty="0"/>
          </a:p>
        </p:txBody>
      </p:sp>
      <p:pic>
        <p:nvPicPr>
          <p:cNvPr id="7" name="Picture 6">
            <a:extLst>
              <a:ext uri="{FF2B5EF4-FFF2-40B4-BE49-F238E27FC236}">
                <a16:creationId xmlns:a16="http://schemas.microsoft.com/office/drawing/2014/main" id="{96905C15-0366-46FB-858A-FBE8D2BF201F}"/>
              </a:ext>
            </a:extLst>
          </p:cNvPr>
          <p:cNvPicPr>
            <a:picLocks noChangeAspect="1"/>
          </p:cNvPicPr>
          <p:nvPr/>
        </p:nvPicPr>
        <p:blipFill>
          <a:blip r:embed="rId3"/>
          <a:stretch>
            <a:fillRect/>
          </a:stretch>
        </p:blipFill>
        <p:spPr>
          <a:xfrm>
            <a:off x="89647" y="1692653"/>
            <a:ext cx="4329953" cy="4933253"/>
          </a:xfrm>
          <a:prstGeom prst="rect">
            <a:avLst/>
          </a:prstGeom>
        </p:spPr>
      </p:pic>
      <p:pic>
        <p:nvPicPr>
          <p:cNvPr id="8" name="Picture 7">
            <a:extLst>
              <a:ext uri="{FF2B5EF4-FFF2-40B4-BE49-F238E27FC236}">
                <a16:creationId xmlns:a16="http://schemas.microsoft.com/office/drawing/2014/main" id="{BF06C84F-373C-40C5-BD79-7DDC672462F2}"/>
              </a:ext>
            </a:extLst>
          </p:cNvPr>
          <p:cNvPicPr>
            <a:picLocks noChangeAspect="1"/>
          </p:cNvPicPr>
          <p:nvPr/>
        </p:nvPicPr>
        <p:blipFill>
          <a:blip r:embed="rId4"/>
          <a:stretch>
            <a:fillRect/>
          </a:stretch>
        </p:blipFill>
        <p:spPr>
          <a:xfrm>
            <a:off x="4419600" y="1438788"/>
            <a:ext cx="4703611" cy="5165347"/>
          </a:xfrm>
          <a:prstGeom prst="rect">
            <a:avLst/>
          </a:prstGeom>
        </p:spPr>
      </p:pic>
    </p:spTree>
    <p:extLst>
      <p:ext uri="{BB962C8B-B14F-4D97-AF65-F5344CB8AC3E}">
        <p14:creationId xmlns:p14="http://schemas.microsoft.com/office/powerpoint/2010/main" val="2203911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789" y="1371600"/>
            <a:ext cx="9123211" cy="5254306"/>
          </a:xfrm>
        </p:spPr>
        <p:txBody>
          <a:bodyPr>
            <a:noAutofit/>
          </a:bodyPr>
          <a:lstStyle/>
          <a:p>
            <a:pPr marL="434340" lvl="1" indent="-342900" algn="just">
              <a:lnSpc>
                <a:spcPct val="120000"/>
              </a:lnSpc>
              <a:spcBef>
                <a:spcPts val="1200"/>
              </a:spcBef>
              <a:buClr>
                <a:srgbClr val="101141"/>
              </a:buClr>
              <a:buFont typeface="+mj-lt"/>
              <a:buAutoNum type="arabicPeriod" startAt="9"/>
            </a:pPr>
            <a:r>
              <a:rPr lang="en-US" b="1" dirty="0">
                <a:solidFill>
                  <a:srgbClr val="0070C0"/>
                </a:solidFill>
              </a:rPr>
              <a:t>Assembling Planning Teams</a:t>
            </a:r>
          </a:p>
          <a:p>
            <a:pPr marL="685800" lvl="2">
              <a:lnSpc>
                <a:spcPct val="130000"/>
              </a:lnSpc>
              <a:spcBef>
                <a:spcPts val="600"/>
              </a:spcBef>
              <a:buClr>
                <a:srgbClr val="101141"/>
              </a:buClr>
              <a:buFont typeface="Wingdings" panose="05000000000000000000" pitchFamily="2" charset="2"/>
              <a:buChar char="§"/>
            </a:pPr>
            <a:r>
              <a:rPr lang="en-US" sz="1600" dirty="0"/>
              <a:t>Cross-functional teams should be assembled to develop implementation plans for new policies, procedures, initiatives, and tools proposed by the either of the two security review boards.</a:t>
            </a:r>
          </a:p>
          <a:p>
            <a:pPr marL="434340" lvl="1" indent="-342900" algn="just">
              <a:lnSpc>
                <a:spcPct val="120000"/>
              </a:lnSpc>
              <a:spcBef>
                <a:spcPts val="600"/>
              </a:spcBef>
              <a:buClr>
                <a:srgbClr val="101141"/>
              </a:buClr>
              <a:buFont typeface="+mj-lt"/>
              <a:buAutoNum type="arabicPeriod" startAt="9"/>
            </a:pPr>
            <a:r>
              <a:rPr lang="en-US" b="1" dirty="0">
                <a:solidFill>
                  <a:srgbClr val="0070C0"/>
                </a:solidFill>
              </a:rPr>
              <a:t>Reviewing and Approving Plans</a:t>
            </a:r>
          </a:p>
          <a:p>
            <a:pPr marL="731520" lvl="1" indent="-274320">
              <a:lnSpc>
                <a:spcPct val="130000"/>
              </a:lnSpc>
              <a:spcBef>
                <a:spcPts val="600"/>
              </a:spcBef>
              <a:buClr>
                <a:srgbClr val="101141"/>
              </a:buClr>
              <a:buFont typeface="Wingdings" panose="05000000000000000000" pitchFamily="2" charset="2"/>
              <a:buChar char="§"/>
            </a:pPr>
            <a:r>
              <a:rPr lang="en-US" dirty="0"/>
              <a:t>Executive security review board should review the implementation plans from a standpoint of policy, budget, schedule, and priority.</a:t>
            </a:r>
          </a:p>
          <a:p>
            <a:pPr marL="514350" indent="-457200">
              <a:lnSpc>
                <a:spcPct val="120000"/>
              </a:lnSpc>
              <a:spcBef>
                <a:spcPts val="600"/>
              </a:spcBef>
              <a:spcAft>
                <a:spcPts val="600"/>
              </a:spcAft>
              <a:buFont typeface="+mj-lt"/>
              <a:buAutoNum type="arabicPeriod" startAt="11"/>
            </a:pPr>
            <a:r>
              <a:rPr lang="en-US" sz="1600" b="1" dirty="0">
                <a:solidFill>
                  <a:srgbClr val="0070C0"/>
                </a:solidFill>
              </a:rPr>
              <a:t>Evaluating Technical Feasibility of Plans</a:t>
            </a:r>
          </a:p>
          <a:p>
            <a:pPr lvl="1">
              <a:lnSpc>
                <a:spcPct val="130000"/>
              </a:lnSpc>
              <a:spcBef>
                <a:spcPts val="600"/>
              </a:spcBef>
              <a:buFont typeface="Wingdings" panose="05000000000000000000" pitchFamily="2" charset="2"/>
              <a:buChar char="§"/>
            </a:pPr>
            <a:r>
              <a:rPr lang="en-US" dirty="0"/>
              <a:t>The technical security review board should evaluate the implementation plans from a standpoint of technical feasibility and adherence to standards</a:t>
            </a:r>
          </a:p>
          <a:p>
            <a:pPr marL="514350" indent="-457200">
              <a:spcBef>
                <a:spcPts val="600"/>
              </a:spcBef>
              <a:spcAft>
                <a:spcPts val="1200"/>
              </a:spcAft>
              <a:buFont typeface="+mj-lt"/>
              <a:buAutoNum type="arabicPeriod" startAt="11"/>
            </a:pPr>
            <a:r>
              <a:rPr lang="en-US" sz="1600" b="1" dirty="0">
                <a:solidFill>
                  <a:srgbClr val="0070C0"/>
                </a:solidFill>
              </a:rPr>
              <a:t>Assigning the plans to teams and Scheduling for Implementation</a:t>
            </a:r>
          </a:p>
          <a:p>
            <a:pPr lvl="1">
              <a:lnSpc>
                <a:spcPct val="130000"/>
              </a:lnSpc>
              <a:spcBef>
                <a:spcPts val="600"/>
              </a:spcBef>
              <a:buFont typeface="Wingdings" panose="05000000000000000000" pitchFamily="2" charset="2"/>
              <a:buChar char="§"/>
            </a:pPr>
            <a:r>
              <a:rPr lang="en-US" dirty="0"/>
              <a:t>Individuals or teams should be assigned responsibilities and schedules for executing the implementation plans and also for maintenance of the policies</a:t>
            </a:r>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a:t>
            </a:r>
          </a:p>
          <a:p>
            <a:r>
              <a:rPr lang="en-IN" sz="2600" dirty="0">
                <a:solidFill>
                  <a:srgbClr val="C00000"/>
                </a:solidFill>
              </a:rPr>
              <a:t>Developing a Strategic Security Process - 7</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16</a:t>
            </a:fld>
            <a:endParaRPr lang="en-US" dirty="0"/>
          </a:p>
        </p:txBody>
      </p:sp>
    </p:spTree>
    <p:extLst>
      <p:ext uri="{BB962C8B-B14F-4D97-AF65-F5344CB8AC3E}">
        <p14:creationId xmlns:p14="http://schemas.microsoft.com/office/powerpoint/2010/main" val="3503793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30718"/>
            <a:ext cx="3505200" cy="5374881"/>
          </a:xfrm>
        </p:spPr>
        <p:txBody>
          <a:bodyPr>
            <a:normAutofit/>
          </a:bodyPr>
          <a:lstStyle/>
          <a:p>
            <a:pPr marL="0" lvl="2" indent="0" algn="just">
              <a:lnSpc>
                <a:spcPct val="120000"/>
              </a:lnSpc>
              <a:spcBef>
                <a:spcPts val="600"/>
              </a:spcBef>
              <a:buNone/>
            </a:pPr>
            <a:r>
              <a:rPr lang="en-US" sz="1600" dirty="0"/>
              <a:t>The worksheet presents a quick-and-simple method for assessing the overall quality, efficiency, and effectiveness of a Strategic security process</a:t>
            </a:r>
          </a:p>
        </p:txBody>
      </p:sp>
      <p:sp>
        <p:nvSpPr>
          <p:cNvPr id="3" name="Content Placeholder 2"/>
          <p:cNvSpPr>
            <a:spLocks noGrp="1"/>
          </p:cNvSpPr>
          <p:nvPr>
            <p:ph sz="quarter" idx="10"/>
          </p:nvPr>
        </p:nvSpPr>
        <p:spPr>
          <a:xfrm>
            <a:off x="152400" y="0"/>
            <a:ext cx="7788806" cy="1295400"/>
          </a:xfrm>
        </p:spPr>
        <p:txBody>
          <a:bodyPr>
            <a:normAutofit/>
          </a:bodyPr>
          <a:lstStyle/>
          <a:p>
            <a:r>
              <a:rPr lang="en-US" sz="3000" dirty="0"/>
              <a:t>ITSM : </a:t>
            </a:r>
            <a:r>
              <a:rPr lang="en-IN" sz="3000" dirty="0">
                <a:solidFill>
                  <a:srgbClr val="0070C0"/>
                </a:solidFill>
              </a:rPr>
              <a:t>Strategic Security</a:t>
            </a:r>
          </a:p>
          <a:p>
            <a:r>
              <a:rPr lang="en-US" sz="2400" dirty="0">
                <a:solidFill>
                  <a:srgbClr val="C00000"/>
                </a:solidFill>
              </a:rPr>
              <a:t>Assessing an Infrastructure’s Strategic Security Process</a:t>
            </a: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grpSp>
        <p:nvGrpSpPr>
          <p:cNvPr id="9" name="Group 8">
            <a:extLst>
              <a:ext uri="{FF2B5EF4-FFF2-40B4-BE49-F238E27FC236}">
                <a16:creationId xmlns:a16="http://schemas.microsoft.com/office/drawing/2014/main" id="{53A50576-9400-43A6-8F07-3C95354186B9}"/>
              </a:ext>
            </a:extLst>
          </p:cNvPr>
          <p:cNvGrpSpPr/>
          <p:nvPr/>
        </p:nvGrpSpPr>
        <p:grpSpPr>
          <a:xfrm>
            <a:off x="4114800" y="1175791"/>
            <a:ext cx="4876800" cy="5374880"/>
            <a:chOff x="5486402" y="1524000"/>
            <a:chExt cx="3164700" cy="3909800"/>
          </a:xfrm>
        </p:grpSpPr>
        <p:pic>
          <p:nvPicPr>
            <p:cNvPr id="7" name="Picture 6">
              <a:extLst>
                <a:ext uri="{FF2B5EF4-FFF2-40B4-BE49-F238E27FC236}">
                  <a16:creationId xmlns:a16="http://schemas.microsoft.com/office/drawing/2014/main" id="{EA737768-1148-4BF0-96D0-6E28DDDB6D19}"/>
                </a:ext>
              </a:extLst>
            </p:cNvPr>
            <p:cNvPicPr>
              <a:picLocks noChangeAspect="1"/>
            </p:cNvPicPr>
            <p:nvPr/>
          </p:nvPicPr>
          <p:blipFill>
            <a:blip r:embed="rId3"/>
            <a:stretch>
              <a:fillRect/>
            </a:stretch>
          </p:blipFill>
          <p:spPr>
            <a:xfrm>
              <a:off x="5486402" y="1524000"/>
              <a:ext cx="3164700" cy="2035633"/>
            </a:xfrm>
            <a:prstGeom prst="rect">
              <a:avLst/>
            </a:prstGeom>
          </p:spPr>
        </p:pic>
        <p:pic>
          <p:nvPicPr>
            <p:cNvPr id="8" name="Picture 7">
              <a:extLst>
                <a:ext uri="{FF2B5EF4-FFF2-40B4-BE49-F238E27FC236}">
                  <a16:creationId xmlns:a16="http://schemas.microsoft.com/office/drawing/2014/main" id="{241A4EF1-F35C-4400-B0ED-0FC9D86B9798}"/>
                </a:ext>
              </a:extLst>
            </p:cNvPr>
            <p:cNvPicPr>
              <a:picLocks noChangeAspect="1"/>
            </p:cNvPicPr>
            <p:nvPr/>
          </p:nvPicPr>
          <p:blipFill>
            <a:blip r:embed="rId4"/>
            <a:stretch>
              <a:fillRect/>
            </a:stretch>
          </p:blipFill>
          <p:spPr>
            <a:xfrm>
              <a:off x="5486402" y="3559633"/>
              <a:ext cx="3164700" cy="1874167"/>
            </a:xfrm>
            <a:prstGeom prst="rect">
              <a:avLst/>
            </a:prstGeom>
          </p:spPr>
        </p:pic>
      </p:grpSp>
    </p:spTree>
    <p:extLst>
      <p:ext uri="{BB962C8B-B14F-4D97-AF65-F5344CB8AC3E}">
        <p14:creationId xmlns:p14="http://schemas.microsoft.com/office/powerpoint/2010/main" val="771848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30718"/>
            <a:ext cx="3505200" cy="5374881"/>
          </a:xfrm>
        </p:spPr>
        <p:txBody>
          <a:bodyPr>
            <a:normAutofit/>
          </a:bodyPr>
          <a:lstStyle/>
          <a:p>
            <a:pPr marL="0" lvl="2" indent="0" algn="just">
              <a:lnSpc>
                <a:spcPct val="120000"/>
              </a:lnSpc>
              <a:spcBef>
                <a:spcPts val="600"/>
              </a:spcBef>
              <a:buNone/>
            </a:pPr>
            <a:r>
              <a:rPr lang="en-US" sz="1600" dirty="0"/>
              <a:t>If we need to tailor this for a specific organization, then with weightages</a:t>
            </a:r>
          </a:p>
        </p:txBody>
      </p:sp>
      <p:sp>
        <p:nvSpPr>
          <p:cNvPr id="3" name="Content Placeholder 2"/>
          <p:cNvSpPr>
            <a:spLocks noGrp="1"/>
          </p:cNvSpPr>
          <p:nvPr>
            <p:ph sz="quarter" idx="10"/>
          </p:nvPr>
        </p:nvSpPr>
        <p:spPr>
          <a:xfrm>
            <a:off x="152400" y="0"/>
            <a:ext cx="7788806" cy="1295400"/>
          </a:xfrm>
        </p:spPr>
        <p:txBody>
          <a:bodyPr>
            <a:normAutofit/>
          </a:bodyPr>
          <a:lstStyle/>
          <a:p>
            <a:r>
              <a:rPr lang="en-US" sz="3000" dirty="0"/>
              <a:t>ITSM : </a:t>
            </a:r>
            <a:r>
              <a:rPr lang="en-IN" sz="3000" dirty="0">
                <a:solidFill>
                  <a:srgbClr val="0070C0"/>
                </a:solidFill>
              </a:rPr>
              <a:t>Strategic Security</a:t>
            </a:r>
          </a:p>
          <a:p>
            <a:r>
              <a:rPr lang="en-US" sz="2400" dirty="0">
                <a:solidFill>
                  <a:srgbClr val="C00000"/>
                </a:solidFill>
              </a:rPr>
              <a:t>Assessing an Infrastructure’s Strategic Security Process</a:t>
            </a: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grpSp>
        <p:nvGrpSpPr>
          <p:cNvPr id="13" name="Group 12">
            <a:extLst>
              <a:ext uri="{FF2B5EF4-FFF2-40B4-BE49-F238E27FC236}">
                <a16:creationId xmlns:a16="http://schemas.microsoft.com/office/drawing/2014/main" id="{A7B0514B-B2F1-4083-8F49-F43908A1BBC2}"/>
              </a:ext>
            </a:extLst>
          </p:cNvPr>
          <p:cNvGrpSpPr/>
          <p:nvPr/>
        </p:nvGrpSpPr>
        <p:grpSpPr>
          <a:xfrm>
            <a:off x="4046803" y="1066800"/>
            <a:ext cx="4876800" cy="5657850"/>
            <a:chOff x="4046803" y="1066800"/>
            <a:chExt cx="4876800" cy="5657850"/>
          </a:xfrm>
        </p:grpSpPr>
        <p:pic>
          <p:nvPicPr>
            <p:cNvPr id="11" name="Picture 10">
              <a:extLst>
                <a:ext uri="{FF2B5EF4-FFF2-40B4-BE49-F238E27FC236}">
                  <a16:creationId xmlns:a16="http://schemas.microsoft.com/office/drawing/2014/main" id="{5C432297-C3A8-4882-BB27-3197EDBF9868}"/>
                </a:ext>
              </a:extLst>
            </p:cNvPr>
            <p:cNvPicPr>
              <a:picLocks noChangeAspect="1"/>
            </p:cNvPicPr>
            <p:nvPr/>
          </p:nvPicPr>
          <p:blipFill>
            <a:blip r:embed="rId3"/>
            <a:stretch>
              <a:fillRect/>
            </a:stretch>
          </p:blipFill>
          <p:spPr>
            <a:xfrm>
              <a:off x="4046803" y="1066800"/>
              <a:ext cx="4876800" cy="3648075"/>
            </a:xfrm>
            <a:prstGeom prst="rect">
              <a:avLst/>
            </a:prstGeom>
          </p:spPr>
        </p:pic>
        <p:pic>
          <p:nvPicPr>
            <p:cNvPr id="12" name="Picture 11">
              <a:extLst>
                <a:ext uri="{FF2B5EF4-FFF2-40B4-BE49-F238E27FC236}">
                  <a16:creationId xmlns:a16="http://schemas.microsoft.com/office/drawing/2014/main" id="{CB3D188F-0128-4B27-8275-A3B7EC8FC677}"/>
                </a:ext>
              </a:extLst>
            </p:cNvPr>
            <p:cNvPicPr>
              <a:picLocks noChangeAspect="1"/>
            </p:cNvPicPr>
            <p:nvPr/>
          </p:nvPicPr>
          <p:blipFill>
            <a:blip r:embed="rId4"/>
            <a:stretch>
              <a:fillRect/>
            </a:stretch>
          </p:blipFill>
          <p:spPr>
            <a:xfrm>
              <a:off x="4054702" y="4714875"/>
              <a:ext cx="4838700" cy="2009775"/>
            </a:xfrm>
            <a:prstGeom prst="rect">
              <a:avLst/>
            </a:prstGeom>
          </p:spPr>
        </p:pic>
      </p:grpSp>
    </p:spTree>
    <p:extLst>
      <p:ext uri="{BB962C8B-B14F-4D97-AF65-F5344CB8AC3E}">
        <p14:creationId xmlns:p14="http://schemas.microsoft.com/office/powerpoint/2010/main" val="3721536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30718"/>
            <a:ext cx="8763000" cy="5374881"/>
          </a:xfrm>
        </p:spPr>
        <p:txBody>
          <a:bodyPr>
            <a:normAutofit/>
          </a:bodyPr>
          <a:lstStyle/>
          <a:p>
            <a:pPr marL="285750" lvl="2" indent="-285750" algn="just">
              <a:lnSpc>
                <a:spcPct val="120000"/>
              </a:lnSpc>
              <a:spcBef>
                <a:spcPts val="600"/>
              </a:spcBef>
              <a:buFont typeface="Wingdings" panose="05000000000000000000" pitchFamily="2" charset="2"/>
              <a:buChar char="§"/>
            </a:pPr>
            <a:r>
              <a:rPr lang="en-US" sz="1600" dirty="0"/>
              <a:t>We can measure and streamline the security process with the help of the assessment worksheet.</a:t>
            </a:r>
          </a:p>
          <a:p>
            <a:pPr marL="285750" lvl="2" indent="-285750" algn="just">
              <a:lnSpc>
                <a:spcPct val="120000"/>
              </a:lnSpc>
              <a:spcBef>
                <a:spcPts val="600"/>
              </a:spcBef>
              <a:buFont typeface="Wingdings" panose="05000000000000000000" pitchFamily="2" charset="2"/>
              <a:buChar char="§"/>
            </a:pPr>
            <a:r>
              <a:rPr lang="en-US" sz="1600" dirty="0"/>
              <a:t>We can measure the effectiveness of a security process with service metrics such as the number of outages caused by security breaches and the amount of data altered, damaged, or deleted due to security violations.</a:t>
            </a:r>
          </a:p>
          <a:p>
            <a:pPr marL="285750" lvl="2" indent="-285750" algn="just">
              <a:lnSpc>
                <a:spcPct val="120000"/>
              </a:lnSpc>
              <a:spcBef>
                <a:spcPts val="600"/>
              </a:spcBef>
              <a:buFont typeface="Wingdings" panose="05000000000000000000" pitchFamily="2" charset="2"/>
              <a:buChar char="§"/>
            </a:pPr>
            <a:r>
              <a:rPr lang="en-US" sz="1600" dirty="0"/>
              <a:t>We can also look at the Process metrics such as the number of password resets requested and granted and the number of multiple sign-</a:t>
            </a:r>
            <a:r>
              <a:rPr lang="en-US" sz="1600" dirty="0" err="1"/>
              <a:t>ons</a:t>
            </a:r>
            <a:r>
              <a:rPr lang="en-US" sz="1600" dirty="0"/>
              <a:t> processed over time, help us gauge the efficiency of this process. </a:t>
            </a:r>
          </a:p>
          <a:p>
            <a:pPr marL="285750" lvl="2" indent="-285750" algn="just">
              <a:lnSpc>
                <a:spcPct val="120000"/>
              </a:lnSpc>
              <a:spcBef>
                <a:spcPts val="600"/>
              </a:spcBef>
              <a:buFont typeface="Wingdings" panose="05000000000000000000" pitchFamily="2" charset="2"/>
              <a:buChar char="§"/>
            </a:pPr>
            <a:r>
              <a:rPr lang="en-US" sz="1600" dirty="0">
                <a:solidFill>
                  <a:srgbClr val="0070C0"/>
                </a:solidFill>
              </a:rPr>
              <a:t>We can streamline the security process by automating certain </a:t>
            </a:r>
            <a:r>
              <a:rPr lang="en-US" sz="1600">
                <a:solidFill>
                  <a:srgbClr val="0070C0"/>
                </a:solidFill>
              </a:rPr>
              <a:t>actions, for </a:t>
            </a:r>
            <a:r>
              <a:rPr lang="en-US" sz="1600" dirty="0">
                <a:solidFill>
                  <a:srgbClr val="0070C0"/>
                </a:solidFill>
              </a:rPr>
              <a:t>example, the analysis of password resets, network violations, or virus protection invocations.</a:t>
            </a:r>
          </a:p>
        </p:txBody>
      </p:sp>
      <p:sp>
        <p:nvSpPr>
          <p:cNvPr id="3" name="Content Placeholder 2"/>
          <p:cNvSpPr>
            <a:spLocks noGrp="1"/>
          </p:cNvSpPr>
          <p:nvPr>
            <p:ph sz="quarter" idx="10"/>
          </p:nvPr>
        </p:nvSpPr>
        <p:spPr>
          <a:xfrm>
            <a:off x="152400" y="0"/>
            <a:ext cx="7788806" cy="1295400"/>
          </a:xfrm>
        </p:spPr>
        <p:txBody>
          <a:bodyPr>
            <a:normAutofit/>
          </a:bodyPr>
          <a:lstStyle/>
          <a:p>
            <a:r>
              <a:rPr lang="en-US" sz="3000" dirty="0"/>
              <a:t>ITSM : </a:t>
            </a:r>
            <a:r>
              <a:rPr lang="en-IN" sz="3000" dirty="0">
                <a:solidFill>
                  <a:srgbClr val="0070C0"/>
                </a:solidFill>
              </a:rPr>
              <a:t>Strategic Security</a:t>
            </a:r>
          </a:p>
          <a:p>
            <a:r>
              <a:rPr lang="en-US" sz="2400" dirty="0">
                <a:solidFill>
                  <a:srgbClr val="C00000"/>
                </a:solidFill>
              </a:rPr>
              <a:t>Measuring and Streamlining the Strategic Security Process</a:t>
            </a: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Tree>
    <p:extLst>
      <p:ext uri="{BB962C8B-B14F-4D97-AF65-F5344CB8AC3E}">
        <p14:creationId xmlns:p14="http://schemas.microsoft.com/office/powerpoint/2010/main" val="624660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523" y="1418997"/>
            <a:ext cx="8991395" cy="5131674"/>
          </a:xfrm>
        </p:spPr>
        <p:txBody>
          <a:bodyPr>
            <a:noAutofit/>
          </a:bodyPr>
          <a:lstStyle/>
          <a:p>
            <a:pPr marL="182880" lvl="1" indent="-182880" algn="just">
              <a:lnSpc>
                <a:spcPct val="120000"/>
              </a:lnSpc>
              <a:spcBef>
                <a:spcPts val="600"/>
              </a:spcBef>
              <a:buClr>
                <a:srgbClr val="101141"/>
              </a:buClr>
              <a:buFont typeface="Arial" panose="020B0604020202020204" pitchFamily="34" charset="0"/>
              <a:buChar char="•"/>
            </a:pPr>
            <a:r>
              <a:rPr lang="en-US" dirty="0"/>
              <a:t>IT Infrastructure Systems Management involves managing the IT Services running on the IT infrastructure environment components like the Servers, Disk Storage, DBs, Networks and Desktop environments, and </a:t>
            </a:r>
            <a:r>
              <a:rPr lang="en-IN" dirty="0"/>
              <a:t>providing a stable and responsive IT environment, which supports or furthers the Business of the organization,</a:t>
            </a:r>
            <a:r>
              <a:rPr lang="en-US" dirty="0"/>
              <a:t> while being Available, Responsive, Cost efficient, Secure, Scalable,… </a:t>
            </a:r>
            <a:endParaRPr lang="en-IN" dirty="0"/>
          </a:p>
          <a:p>
            <a:pPr marL="182880" lvl="1" indent="-182880" algn="just">
              <a:lnSpc>
                <a:spcPct val="120000"/>
              </a:lnSpc>
              <a:spcBef>
                <a:spcPts val="600"/>
              </a:spcBef>
              <a:buClr>
                <a:srgbClr val="101141"/>
              </a:buClr>
              <a:buFont typeface="Arial" panose="020B0604020202020204" pitchFamily="34" charset="0"/>
              <a:buChar char="•"/>
            </a:pPr>
            <a:r>
              <a:rPr lang="en-IN" dirty="0"/>
              <a:t>We discussed on the support needed from executives, organization structure and positioning of the groups which provide these management services, given that one of the </a:t>
            </a:r>
            <a:r>
              <a:rPr lang="en-IN" dirty="0" err="1"/>
              <a:t>KSF</a:t>
            </a:r>
            <a:r>
              <a:rPr lang="en-IN" dirty="0"/>
              <a:t> are people, we discussed on approaches for staffing and retaining people with required skills and skill levels, the personal and business ethics or lack of it and it’s impact in-terms of legislation and what that drives into organizations</a:t>
            </a:r>
          </a:p>
          <a:p>
            <a:pPr marL="182880" lvl="1" indent="-182880" algn="just">
              <a:lnSpc>
                <a:spcPct val="120000"/>
              </a:lnSpc>
              <a:spcBef>
                <a:spcPts val="600"/>
              </a:spcBef>
              <a:buClr>
                <a:srgbClr val="101141"/>
              </a:buClr>
              <a:buFont typeface="Arial" panose="020B0604020202020204" pitchFamily="34" charset="0"/>
              <a:buChar char="•"/>
            </a:pPr>
            <a:r>
              <a:rPr lang="en-IN" dirty="0"/>
              <a:t>We also looked at how to evolve the services to a customer centric approach and leveraging the best practices using frameworks like ITIL</a:t>
            </a:r>
          </a:p>
          <a:p>
            <a:pPr marL="182880" lvl="1" indent="-182880" algn="just">
              <a:lnSpc>
                <a:spcPct val="120000"/>
              </a:lnSpc>
              <a:spcBef>
                <a:spcPts val="600"/>
              </a:spcBef>
              <a:buClr>
                <a:srgbClr val="101141"/>
              </a:buClr>
              <a:buFont typeface="Arial" panose="020B0604020202020204" pitchFamily="34" charset="0"/>
              <a:buChar char="•"/>
            </a:pPr>
            <a:r>
              <a:rPr lang="en-US" dirty="0"/>
              <a:t>Then as part of the 12 Key processes which would discuss as part of the course, we discussed on the processes for managing Availability, Performance –Tuning, Production Acceptance process, Change Management and Problem Management, Storage Management, Network Management, Configuration Management and Capacity Management</a:t>
            </a:r>
          </a:p>
        </p:txBody>
      </p:sp>
      <p:sp>
        <p:nvSpPr>
          <p:cNvPr id="3" name="Content Placeholder 2"/>
          <p:cNvSpPr>
            <a:spLocks noGrp="1"/>
          </p:cNvSpPr>
          <p:nvPr>
            <p:ph sz="quarter" idx="10"/>
          </p:nvPr>
        </p:nvSpPr>
        <p:spPr>
          <a:xfrm>
            <a:off x="152400" y="0"/>
            <a:ext cx="6629400" cy="1295400"/>
          </a:xfrm>
        </p:spPr>
        <p:txBody>
          <a:bodyPr>
            <a:normAutofit/>
          </a:bodyPr>
          <a:lstStyle/>
          <a:p>
            <a:r>
              <a:rPr lang="en-US" sz="3200" dirty="0"/>
              <a:t>IT Systems Management </a:t>
            </a:r>
          </a:p>
          <a:p>
            <a:r>
              <a:rPr lang="en-IN" sz="2800" dirty="0">
                <a:solidFill>
                  <a:srgbClr val="C00000"/>
                </a:solidFill>
              </a:rPr>
              <a:t>Recap</a:t>
            </a:r>
            <a:endParaRPr lang="en-GB" sz="32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a:t>
            </a:fld>
            <a:endParaRPr lang="en-US" dirty="0"/>
          </a:p>
        </p:txBody>
      </p:sp>
    </p:spTree>
    <p:extLst>
      <p:ext uri="{BB962C8B-B14F-4D97-AF65-F5344CB8AC3E}">
        <p14:creationId xmlns:p14="http://schemas.microsoft.com/office/powerpoint/2010/main" val="221208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0A76F9A-890A-482B-AC80-508D283B6866}"/>
              </a:ext>
            </a:extLst>
          </p:cNvPr>
          <p:cNvSpPr>
            <a:spLocks noGrp="1"/>
          </p:cNvSpPr>
          <p:nvPr>
            <p:ph sz="quarter" idx="10"/>
          </p:nvPr>
        </p:nvSpPr>
        <p:spPr>
          <a:xfrm>
            <a:off x="152400" y="4322365"/>
            <a:ext cx="8458200" cy="1600200"/>
          </a:xfrm>
        </p:spPr>
        <p:txBody>
          <a:bodyPr anchor="ctr"/>
          <a:lstStyle/>
          <a:p>
            <a:pPr algn="ctr"/>
            <a:r>
              <a:rPr lang="en-US" dirty="0"/>
              <a:t>Business Continuity</a:t>
            </a:r>
          </a:p>
        </p:txBody>
      </p:sp>
      <p:sp>
        <p:nvSpPr>
          <p:cNvPr id="5" name="Slide Number Placeholder 4">
            <a:extLst>
              <a:ext uri="{FF2B5EF4-FFF2-40B4-BE49-F238E27FC236}">
                <a16:creationId xmlns:a16="http://schemas.microsoft.com/office/drawing/2014/main" id="{3E3FE78E-427D-4210-AE6B-9FD287F5EAFB}"/>
              </a:ext>
            </a:extLst>
          </p:cNvPr>
          <p:cNvSpPr>
            <a:spLocks noGrp="1"/>
          </p:cNvSpPr>
          <p:nvPr>
            <p:ph type="sldNum" sz="quarter" idx="13"/>
          </p:nvPr>
        </p:nvSpPr>
        <p:spPr/>
        <p:txBody>
          <a:bodyPr/>
          <a:lstStyle/>
          <a:p>
            <a:fld id="{BC8D7E44-7D4F-4942-A8C9-2DF6BF8399E8}" type="slidenum">
              <a:rPr lang="en-US" smtClean="0"/>
              <a:pPr/>
              <a:t>20</a:t>
            </a:fld>
            <a:endParaRPr lang="en-US" dirty="0"/>
          </a:p>
        </p:txBody>
      </p:sp>
    </p:spTree>
    <p:extLst>
      <p:ext uri="{BB962C8B-B14F-4D97-AF65-F5344CB8AC3E}">
        <p14:creationId xmlns:p14="http://schemas.microsoft.com/office/powerpoint/2010/main" val="2395304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222" y="1340556"/>
            <a:ext cx="9115778" cy="5210115"/>
          </a:xfrm>
        </p:spPr>
        <p:txBody>
          <a:bodyPr>
            <a:normAutofit/>
          </a:bodyPr>
          <a:lstStyle/>
          <a:p>
            <a:pPr marL="365760" indent="-274320" algn="just">
              <a:lnSpc>
                <a:spcPct val="120000"/>
              </a:lnSpc>
              <a:spcBef>
                <a:spcPts val="600"/>
              </a:spcBef>
              <a:buFont typeface="Arial" panose="020B0604020202020204" pitchFamily="34" charset="0"/>
              <a:buChar char="•"/>
            </a:pPr>
            <a:r>
              <a:rPr lang="en-US" sz="1600" dirty="0"/>
              <a:t>IT infrastructure disasters can happen in case of</a:t>
            </a:r>
          </a:p>
          <a:p>
            <a:pPr marL="765810" lvl="1" indent="-274320" algn="just">
              <a:lnSpc>
                <a:spcPct val="120000"/>
              </a:lnSpc>
              <a:spcBef>
                <a:spcPts val="600"/>
              </a:spcBef>
              <a:buFont typeface="Arial" panose="020B0604020202020204" pitchFamily="34" charset="0"/>
              <a:buChar char="•"/>
            </a:pPr>
            <a:r>
              <a:rPr lang="en-US" b="1" dirty="0">
                <a:solidFill>
                  <a:srgbClr val="0070C0"/>
                </a:solidFill>
              </a:rPr>
              <a:t>Natural disasters </a:t>
            </a:r>
            <a:r>
              <a:rPr lang="en-US" dirty="0"/>
              <a:t>such as earthquakes, floods or tornados</a:t>
            </a:r>
          </a:p>
          <a:p>
            <a:pPr marL="765810" lvl="1" indent="-274320" algn="just">
              <a:lnSpc>
                <a:spcPct val="120000"/>
              </a:lnSpc>
              <a:spcBef>
                <a:spcPts val="600"/>
              </a:spcBef>
              <a:buFont typeface="Arial" panose="020B0604020202020204" pitchFamily="34" charset="0"/>
              <a:buChar char="•"/>
            </a:pPr>
            <a:r>
              <a:rPr lang="en-US" b="1" dirty="0">
                <a:solidFill>
                  <a:srgbClr val="0070C0"/>
                </a:solidFill>
              </a:rPr>
              <a:t>Man-created</a:t>
            </a:r>
            <a:r>
              <a:rPr lang="en-US" dirty="0"/>
              <a:t> scenarios and the cascading effects of those scenarios</a:t>
            </a:r>
          </a:p>
          <a:p>
            <a:pPr marL="765810" lvl="1" indent="-274320" algn="just">
              <a:lnSpc>
                <a:spcPct val="120000"/>
              </a:lnSpc>
              <a:spcBef>
                <a:spcPts val="600"/>
              </a:spcBef>
              <a:buFont typeface="Arial" panose="020B0604020202020204" pitchFamily="34" charset="0"/>
              <a:buChar char="•"/>
            </a:pPr>
            <a:r>
              <a:rPr lang="en-US" b="1" dirty="0">
                <a:solidFill>
                  <a:srgbClr val="0070C0"/>
                </a:solidFill>
              </a:rPr>
              <a:t>Localized events</a:t>
            </a:r>
            <a:r>
              <a:rPr lang="en-US" dirty="0"/>
              <a:t>, such as broken water pipes, fires, or gas leaks etc. which can cause disruptions.</a:t>
            </a:r>
          </a:p>
          <a:p>
            <a:pPr marL="365760" indent="-274320" algn="just">
              <a:lnSpc>
                <a:spcPct val="120000"/>
              </a:lnSpc>
              <a:spcBef>
                <a:spcPts val="600"/>
              </a:spcBef>
              <a:buFont typeface="Arial" panose="020B0604020202020204" pitchFamily="34" charset="0"/>
              <a:buChar char="•"/>
            </a:pPr>
            <a:r>
              <a:rPr lang="en-US" sz="1600" dirty="0"/>
              <a:t>Survey by the </a:t>
            </a:r>
            <a:r>
              <a:rPr lang="en-US" sz="1600" i="1" dirty="0"/>
              <a:t>Business Continuity institute </a:t>
            </a:r>
            <a:r>
              <a:rPr lang="en-US" sz="1600" dirty="0"/>
              <a:t>indicates that atleast 20% of organizations have disruptions  of different levels every year</a:t>
            </a:r>
          </a:p>
          <a:p>
            <a:pPr marL="365760" indent="-274320" algn="just">
              <a:lnSpc>
                <a:spcPct val="120000"/>
              </a:lnSpc>
              <a:spcBef>
                <a:spcPts val="600"/>
              </a:spcBef>
              <a:buFont typeface="Arial" panose="020B0604020202020204" pitchFamily="34" charset="0"/>
              <a:buChar char="•"/>
            </a:pPr>
            <a:r>
              <a:rPr lang="en-US" sz="1600" dirty="0"/>
              <a:t>Disaster Planning is necessary for</a:t>
            </a:r>
          </a:p>
          <a:p>
            <a:pPr marL="765810" lvl="1" indent="-274320" algn="just">
              <a:lnSpc>
                <a:spcPct val="120000"/>
              </a:lnSpc>
              <a:spcBef>
                <a:spcPts val="600"/>
              </a:spcBef>
              <a:buFont typeface="Arial" panose="020B0604020202020204" pitchFamily="34" charset="0"/>
              <a:buChar char="•"/>
            </a:pPr>
            <a:r>
              <a:rPr lang="en-US" dirty="0"/>
              <a:t>Organization to continue to have Business Value</a:t>
            </a:r>
          </a:p>
          <a:p>
            <a:pPr marL="765810" lvl="1" indent="-274320" algn="just">
              <a:lnSpc>
                <a:spcPct val="120000"/>
              </a:lnSpc>
              <a:spcBef>
                <a:spcPts val="600"/>
              </a:spcBef>
              <a:buFont typeface="Arial" panose="020B0604020202020204" pitchFamily="34" charset="0"/>
              <a:buChar char="•"/>
            </a:pPr>
            <a:r>
              <a:rPr lang="en-US" dirty="0"/>
              <a:t>Protection of Assets</a:t>
            </a:r>
          </a:p>
          <a:p>
            <a:pPr marL="765810" lvl="1" indent="-274320" algn="just">
              <a:lnSpc>
                <a:spcPct val="120000"/>
              </a:lnSpc>
              <a:spcBef>
                <a:spcPts val="600"/>
              </a:spcBef>
              <a:buFont typeface="Arial" panose="020B0604020202020204" pitchFamily="34" charset="0"/>
              <a:buChar char="•"/>
            </a:pPr>
            <a:r>
              <a:rPr lang="en-US" dirty="0"/>
              <a:t>Legal liability and Compliance</a:t>
            </a:r>
          </a:p>
          <a:p>
            <a:pPr marL="765810" lvl="1" indent="-274320" algn="just">
              <a:lnSpc>
                <a:spcPct val="120000"/>
              </a:lnSpc>
              <a:spcBef>
                <a:spcPts val="600"/>
              </a:spcBef>
              <a:buFont typeface="Arial" panose="020B0604020202020204" pitchFamily="34" charset="0"/>
              <a:buChar char="•"/>
            </a:pPr>
            <a:r>
              <a:rPr lang="en-US" dirty="0"/>
              <a:t>Keeping up with the Public Image</a:t>
            </a:r>
          </a:p>
          <a:p>
            <a:pPr marL="765810" lvl="1" indent="-274320" algn="just">
              <a:lnSpc>
                <a:spcPct val="120000"/>
              </a:lnSpc>
              <a:spcBef>
                <a:spcPts val="600"/>
              </a:spcBef>
              <a:buFont typeface="Arial" panose="020B0604020202020204" pitchFamily="34" charset="0"/>
              <a:buChar char="•"/>
            </a:pPr>
            <a:r>
              <a:rPr lang="en-US" dirty="0"/>
              <a:t>Employee and Customer Safety</a:t>
            </a:r>
          </a:p>
          <a:p>
            <a:pPr marL="765810" lvl="1" indent="-274320" algn="just">
              <a:lnSpc>
                <a:spcPct val="120000"/>
              </a:lnSpc>
              <a:spcBef>
                <a:spcPts val="600"/>
              </a:spcBef>
              <a:buFont typeface="Arial" panose="020B0604020202020204" pitchFamily="34" charset="0"/>
              <a:buChar char="•"/>
            </a:pPr>
            <a:r>
              <a:rPr lang="en-US" dirty="0"/>
              <a:t>Prevention of Fraud</a:t>
            </a:r>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Business Continuity</a:t>
            </a:r>
          </a:p>
          <a:p>
            <a:r>
              <a:rPr lang="en-IN" sz="2600" dirty="0">
                <a:solidFill>
                  <a:srgbClr val="C00000"/>
                </a:solidFill>
              </a:rPr>
              <a:t>Introduction</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21</a:t>
            </a:fld>
            <a:endParaRPr lang="en-US" dirty="0"/>
          </a:p>
        </p:txBody>
      </p:sp>
      <p:sp>
        <p:nvSpPr>
          <p:cNvPr id="6" name="TextBox 5">
            <a:extLst>
              <a:ext uri="{FF2B5EF4-FFF2-40B4-BE49-F238E27FC236}">
                <a16:creationId xmlns:a16="http://schemas.microsoft.com/office/drawing/2014/main" id="{70DB82F8-AB10-4FA2-9623-0FC83C48944A}"/>
              </a:ext>
            </a:extLst>
          </p:cNvPr>
          <p:cNvSpPr txBox="1"/>
          <p:nvPr/>
        </p:nvSpPr>
        <p:spPr>
          <a:xfrm flipH="1">
            <a:off x="5094688" y="4128064"/>
            <a:ext cx="3749041" cy="2372957"/>
          </a:xfrm>
          <a:prstGeom prst="rect">
            <a:avLst/>
          </a:prstGeom>
          <a:noFill/>
        </p:spPr>
        <p:txBody>
          <a:bodyPr wrap="square" rtlCol="0">
            <a:spAutoFit/>
          </a:bodyPr>
          <a:lstStyle/>
          <a:p>
            <a:pPr marL="765810" lvl="1" indent="-274320" algn="just">
              <a:lnSpc>
                <a:spcPct val="120000"/>
              </a:lnSpc>
              <a:spcBef>
                <a:spcPts val="600"/>
              </a:spcBef>
              <a:buFont typeface="Arial" panose="020B0604020202020204" pitchFamily="34" charset="0"/>
              <a:buChar char="•"/>
            </a:pPr>
            <a:r>
              <a:rPr lang="en-US" sz="1600" dirty="0">
                <a:latin typeface="Arial" pitchFamily="34" charset="0"/>
                <a:cs typeface="Arial" pitchFamily="34" charset="0"/>
              </a:rPr>
              <a:t>Avoid Loss of revenue</a:t>
            </a:r>
          </a:p>
          <a:p>
            <a:pPr marL="765810" lvl="1" indent="-274320" algn="just">
              <a:lnSpc>
                <a:spcPct val="120000"/>
              </a:lnSpc>
              <a:spcBef>
                <a:spcPts val="600"/>
              </a:spcBef>
              <a:buFont typeface="Arial" panose="020B0604020202020204" pitchFamily="34" charset="0"/>
              <a:buChar char="•"/>
            </a:pPr>
            <a:r>
              <a:rPr lang="en-US" sz="1600" dirty="0">
                <a:latin typeface="Arial" pitchFamily="34" charset="0"/>
                <a:cs typeface="Arial" pitchFamily="34" charset="0"/>
              </a:rPr>
              <a:t>Customer Satisfaction and avoiding loss of customers</a:t>
            </a:r>
          </a:p>
          <a:p>
            <a:pPr marL="765810" lvl="1" indent="-274320" algn="just">
              <a:lnSpc>
                <a:spcPct val="120000"/>
              </a:lnSpc>
              <a:spcBef>
                <a:spcPts val="600"/>
              </a:spcBef>
              <a:buFont typeface="Arial" panose="020B0604020202020204" pitchFamily="34" charset="0"/>
              <a:buChar char="•"/>
            </a:pPr>
            <a:r>
              <a:rPr lang="en-US" sz="1600" dirty="0">
                <a:latin typeface="Arial" pitchFamily="34" charset="0"/>
                <a:cs typeface="Arial" pitchFamily="34" charset="0"/>
              </a:rPr>
              <a:t>Lost productivity</a:t>
            </a:r>
          </a:p>
          <a:p>
            <a:pPr marL="765810" lvl="1" indent="-274320" algn="just">
              <a:lnSpc>
                <a:spcPct val="120000"/>
              </a:lnSpc>
              <a:spcBef>
                <a:spcPts val="600"/>
              </a:spcBef>
              <a:buFont typeface="Arial" panose="020B0604020202020204" pitchFamily="34" charset="0"/>
              <a:buChar char="•"/>
            </a:pPr>
            <a:r>
              <a:rPr lang="en-US" sz="1600" dirty="0">
                <a:latin typeface="Arial" pitchFamily="34" charset="0"/>
                <a:cs typeface="Arial" pitchFamily="34" charset="0"/>
              </a:rPr>
              <a:t>Employee Satisfaction and Retention</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811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222" y="1340556"/>
            <a:ext cx="9115778" cy="5210115"/>
          </a:xfrm>
        </p:spPr>
        <p:txBody>
          <a:bodyPr>
            <a:normAutofit/>
          </a:bodyPr>
          <a:lstStyle/>
          <a:p>
            <a:pPr marL="365760" lvl="1" indent="-274320" algn="just">
              <a:lnSpc>
                <a:spcPct val="120000"/>
              </a:lnSpc>
              <a:spcBef>
                <a:spcPts val="600"/>
              </a:spcBef>
              <a:buClr>
                <a:srgbClr val="101141"/>
              </a:buClr>
              <a:buFont typeface="Arial" panose="020B0604020202020204" pitchFamily="34" charset="0"/>
              <a:buChar char="•"/>
            </a:pPr>
            <a:r>
              <a:rPr lang="en-US" sz="1800" dirty="0"/>
              <a:t>93% of firms that lose their Datacenter for 10 days go bankrupt within a year</a:t>
            </a:r>
          </a:p>
          <a:p>
            <a:pPr marL="365760" lvl="1" indent="-274320" algn="just">
              <a:lnSpc>
                <a:spcPct val="120000"/>
              </a:lnSpc>
              <a:spcBef>
                <a:spcPts val="600"/>
              </a:spcBef>
              <a:buClr>
                <a:srgbClr val="101141"/>
              </a:buClr>
              <a:buFont typeface="Arial" panose="020B0604020202020204" pitchFamily="34" charset="0"/>
              <a:buChar char="•"/>
            </a:pPr>
            <a:r>
              <a:rPr lang="en-US" sz="1800" dirty="0"/>
              <a:t>Research indicates 40-60% of organizations which did not have a good disaster recovery plan close down after a disaster. E.g. 9/11 580 closed down within 18 months of a disaster</a:t>
            </a:r>
          </a:p>
          <a:p>
            <a:pPr marL="365760" lvl="1" indent="-274320" algn="just">
              <a:lnSpc>
                <a:spcPct val="120000"/>
              </a:lnSpc>
              <a:spcBef>
                <a:spcPts val="600"/>
              </a:spcBef>
              <a:buClr>
                <a:srgbClr val="101141"/>
              </a:buClr>
              <a:buFont typeface="Arial" panose="020B0604020202020204" pitchFamily="34" charset="0"/>
              <a:buChar char="•"/>
            </a:pPr>
            <a:r>
              <a:rPr lang="en-US" sz="1800" dirty="0"/>
              <a:t>Only 6% of organizations without a DR and BC plans will survive long term</a:t>
            </a:r>
          </a:p>
          <a:p>
            <a:pPr marL="91440" lvl="1" indent="0" algn="just">
              <a:lnSpc>
                <a:spcPct val="120000"/>
              </a:lnSpc>
              <a:spcBef>
                <a:spcPts val="1200"/>
              </a:spcBef>
              <a:buClr>
                <a:srgbClr val="101141"/>
              </a:buClr>
              <a:buNone/>
            </a:pPr>
            <a:r>
              <a:rPr lang="en-US" sz="1800" b="1" dirty="0"/>
              <a:t>Challenges from a Disaster Recovery and Business Continuity</a:t>
            </a:r>
          </a:p>
          <a:p>
            <a:pPr marL="377190" lvl="1" algn="just">
              <a:lnSpc>
                <a:spcPct val="120000"/>
              </a:lnSpc>
              <a:spcBef>
                <a:spcPts val="600"/>
              </a:spcBef>
              <a:buClr>
                <a:srgbClr val="101141"/>
              </a:buClr>
              <a:buFont typeface="Wingdings" panose="05000000000000000000" pitchFamily="2" charset="2"/>
              <a:buChar char="§"/>
            </a:pPr>
            <a:r>
              <a:rPr lang="en-US" sz="1800" dirty="0"/>
              <a:t>Business Landscape is change</a:t>
            </a:r>
          </a:p>
          <a:p>
            <a:pPr marL="777240" lvl="2" algn="just">
              <a:lnSpc>
                <a:spcPct val="120000"/>
              </a:lnSpc>
              <a:spcBef>
                <a:spcPts val="600"/>
              </a:spcBef>
              <a:buClr>
                <a:srgbClr val="101141"/>
              </a:buClr>
              <a:buFont typeface="Wingdings" panose="05000000000000000000" pitchFamily="2" charset="2"/>
              <a:buChar char="§"/>
            </a:pPr>
            <a:r>
              <a:rPr lang="en-US" sz="1800" dirty="0"/>
              <a:t>Many companies are in Market Places where infrastructure is not stable</a:t>
            </a:r>
          </a:p>
          <a:p>
            <a:pPr marL="777240" lvl="2" algn="just">
              <a:lnSpc>
                <a:spcPct val="120000"/>
              </a:lnSpc>
              <a:spcBef>
                <a:spcPts val="600"/>
              </a:spcBef>
              <a:buClr>
                <a:srgbClr val="101141"/>
              </a:buClr>
              <a:buFont typeface="Wingdings" panose="05000000000000000000" pitchFamily="2" charset="2"/>
              <a:buChar char="§"/>
            </a:pPr>
            <a:r>
              <a:rPr lang="en-US" sz="1800" dirty="0"/>
              <a:t>Distributed business functions are distributed in the World</a:t>
            </a:r>
          </a:p>
          <a:p>
            <a:pPr marL="377190" lvl="1" algn="just">
              <a:lnSpc>
                <a:spcPct val="120000"/>
              </a:lnSpc>
              <a:spcBef>
                <a:spcPts val="600"/>
              </a:spcBef>
              <a:buClr>
                <a:srgbClr val="101141"/>
              </a:buClr>
              <a:buFont typeface="Wingdings" panose="05000000000000000000" pitchFamily="2" charset="2"/>
              <a:buChar char="§"/>
            </a:pPr>
            <a:r>
              <a:rPr lang="en-US" sz="1800" dirty="0"/>
              <a:t>IT environment is changing Cloud Computing, Mobility and Outsourcing</a:t>
            </a:r>
          </a:p>
          <a:p>
            <a:pPr marL="377190" lvl="1" algn="just">
              <a:lnSpc>
                <a:spcPct val="120000"/>
              </a:lnSpc>
              <a:spcBef>
                <a:spcPts val="600"/>
              </a:spcBef>
              <a:buClr>
                <a:srgbClr val="101141"/>
              </a:buClr>
              <a:buFont typeface="Wingdings" panose="05000000000000000000" pitchFamily="2" charset="2"/>
              <a:buChar char="§"/>
            </a:pPr>
            <a:r>
              <a:rPr lang="en-US" sz="1800" dirty="0"/>
              <a:t>Challenge to recover .. But all of these are distributed .. Creating a Gap between what IT can do and what the Business expects from Business functionality</a:t>
            </a:r>
          </a:p>
          <a:p>
            <a:pPr marL="365760" lvl="1" indent="-274320" algn="just">
              <a:lnSpc>
                <a:spcPct val="120000"/>
              </a:lnSpc>
              <a:spcBef>
                <a:spcPts val="600"/>
              </a:spcBef>
              <a:buClr>
                <a:srgbClr val="101141"/>
              </a:buClr>
              <a:buFont typeface="Arial" panose="020B0604020202020204" pitchFamily="34" charset="0"/>
              <a:buChar char="•"/>
            </a:pPr>
            <a:endParaRPr lang="en-US" dirty="0"/>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Business Continuity</a:t>
            </a:r>
          </a:p>
          <a:p>
            <a:r>
              <a:rPr lang="en-IN" sz="2600" dirty="0">
                <a:solidFill>
                  <a:srgbClr val="C00000"/>
                </a:solidFill>
              </a:rPr>
              <a:t>Introduction</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22</a:t>
            </a:fld>
            <a:endParaRPr lang="en-US" dirty="0"/>
          </a:p>
        </p:txBody>
      </p:sp>
    </p:spTree>
    <p:extLst>
      <p:ext uri="{BB962C8B-B14F-4D97-AF65-F5344CB8AC3E}">
        <p14:creationId xmlns:p14="http://schemas.microsoft.com/office/powerpoint/2010/main" val="3313708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222" y="1340556"/>
            <a:ext cx="9115778" cy="5210115"/>
          </a:xfrm>
        </p:spPr>
        <p:txBody>
          <a:bodyPr>
            <a:normAutofit/>
          </a:bodyPr>
          <a:lstStyle/>
          <a:p>
            <a:pPr marL="91440" lvl="1" indent="0" algn="just">
              <a:lnSpc>
                <a:spcPct val="120000"/>
              </a:lnSpc>
              <a:spcBef>
                <a:spcPts val="600"/>
              </a:spcBef>
              <a:buClr>
                <a:srgbClr val="101141"/>
              </a:buClr>
              <a:buNone/>
            </a:pPr>
            <a:r>
              <a:rPr lang="en-US" sz="1800" b="1" dirty="0"/>
              <a:t>Best Practices for Business Continuity</a:t>
            </a:r>
          </a:p>
          <a:p>
            <a:pPr marL="365760" lvl="1" indent="-274320" algn="just">
              <a:lnSpc>
                <a:spcPct val="120000"/>
              </a:lnSpc>
              <a:spcBef>
                <a:spcPts val="600"/>
              </a:spcBef>
              <a:buClr>
                <a:srgbClr val="101141"/>
              </a:buClr>
              <a:buFont typeface="Arial" panose="020B0604020202020204" pitchFamily="34" charset="0"/>
              <a:buChar char="•"/>
            </a:pPr>
            <a:r>
              <a:rPr lang="en-US" sz="1800" dirty="0"/>
              <a:t>Corporate will need to look at it as a program .. Leadership sponsorship (PMO)</a:t>
            </a:r>
          </a:p>
          <a:p>
            <a:pPr marL="365760" lvl="1" indent="-274320" algn="just">
              <a:lnSpc>
                <a:spcPct val="120000"/>
              </a:lnSpc>
              <a:spcBef>
                <a:spcPts val="600"/>
              </a:spcBef>
              <a:buClr>
                <a:srgbClr val="101141"/>
              </a:buClr>
              <a:buFont typeface="Arial" panose="020B0604020202020204" pitchFamily="34" charset="0"/>
              <a:buChar char="•"/>
            </a:pPr>
            <a:r>
              <a:rPr lang="en-US" sz="1800" dirty="0"/>
              <a:t>Business Continuity and Disaster Recovery will need to work codependently</a:t>
            </a:r>
          </a:p>
          <a:p>
            <a:pPr marL="365760" lvl="1" indent="-274320" algn="just">
              <a:lnSpc>
                <a:spcPct val="120000"/>
              </a:lnSpc>
              <a:spcBef>
                <a:spcPts val="600"/>
              </a:spcBef>
              <a:buClr>
                <a:srgbClr val="101141"/>
              </a:buClr>
              <a:buFont typeface="Arial" panose="020B0604020202020204" pitchFamily="34" charset="0"/>
              <a:buChar char="•"/>
            </a:pPr>
            <a:r>
              <a:rPr lang="en-US" sz="1800" dirty="0"/>
              <a:t>Recovery objective based on Business process rather than Technology level</a:t>
            </a:r>
          </a:p>
          <a:p>
            <a:pPr marL="365760" lvl="1" indent="-274320" algn="just">
              <a:lnSpc>
                <a:spcPct val="120000"/>
              </a:lnSpc>
              <a:spcBef>
                <a:spcPts val="600"/>
              </a:spcBef>
              <a:buClr>
                <a:srgbClr val="101141"/>
              </a:buClr>
              <a:buFont typeface="Arial" panose="020B0604020202020204" pitchFamily="34" charset="0"/>
              <a:buChar char="•"/>
            </a:pPr>
            <a:r>
              <a:rPr lang="en-US" sz="1800" dirty="0"/>
              <a:t>Communication (Stake Holder interviews with Business leaders)</a:t>
            </a:r>
          </a:p>
          <a:p>
            <a:pPr marL="365760" lvl="1" indent="-274320" algn="just">
              <a:lnSpc>
                <a:spcPct val="120000"/>
              </a:lnSpc>
              <a:spcBef>
                <a:spcPts val="600"/>
              </a:spcBef>
              <a:buClr>
                <a:srgbClr val="101141"/>
              </a:buClr>
              <a:buFont typeface="Arial" panose="020B0604020202020204" pitchFamily="34" charset="0"/>
              <a:buChar char="•"/>
            </a:pPr>
            <a:r>
              <a:rPr lang="en-US" sz="1800" dirty="0"/>
              <a:t>Analyze the Business targets and expectations around targets</a:t>
            </a:r>
          </a:p>
          <a:p>
            <a:pPr marL="365760" lvl="1" indent="-274320" algn="just">
              <a:lnSpc>
                <a:spcPct val="120000"/>
              </a:lnSpc>
              <a:spcBef>
                <a:spcPts val="600"/>
              </a:spcBef>
              <a:buClr>
                <a:srgbClr val="101141"/>
              </a:buClr>
              <a:buFont typeface="Arial" panose="020B0604020202020204" pitchFamily="34" charset="0"/>
              <a:buChar char="•"/>
            </a:pPr>
            <a:r>
              <a:rPr lang="en-US" sz="1800" dirty="0"/>
              <a:t>Practice and Practice </a:t>
            </a:r>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Business Continuity</a:t>
            </a:r>
          </a:p>
          <a:p>
            <a:r>
              <a:rPr lang="en-IN" sz="2600" dirty="0">
                <a:solidFill>
                  <a:srgbClr val="C00000"/>
                </a:solidFill>
              </a:rPr>
              <a:t>Introduction</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23</a:t>
            </a:fld>
            <a:endParaRPr lang="en-US" dirty="0"/>
          </a:p>
        </p:txBody>
      </p:sp>
    </p:spTree>
    <p:extLst>
      <p:ext uri="{BB962C8B-B14F-4D97-AF65-F5344CB8AC3E}">
        <p14:creationId xmlns:p14="http://schemas.microsoft.com/office/powerpoint/2010/main" val="1947844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222" y="1340556"/>
            <a:ext cx="9115778" cy="5210115"/>
          </a:xfrm>
        </p:spPr>
        <p:txBody>
          <a:bodyPr>
            <a:normAutofit fontScale="92500" lnSpcReduction="20000"/>
          </a:bodyPr>
          <a:lstStyle/>
          <a:p>
            <a:pPr marL="457200" indent="-504000" algn="just">
              <a:lnSpc>
                <a:spcPct val="120000"/>
              </a:lnSpc>
              <a:spcBef>
                <a:spcPts val="600"/>
              </a:spcBef>
            </a:pPr>
            <a:r>
              <a:rPr lang="en-US" sz="1600" b="1" dirty="0">
                <a:solidFill>
                  <a:srgbClr val="C00000"/>
                </a:solidFill>
              </a:rPr>
              <a:t>Def: </a:t>
            </a:r>
            <a:r>
              <a:rPr lang="en-US" sz="1600" b="1" dirty="0">
                <a:solidFill>
                  <a:srgbClr val="0070C0"/>
                </a:solidFill>
              </a:rPr>
              <a:t>Business continuity </a:t>
            </a:r>
            <a:r>
              <a:rPr lang="en-US" sz="1600" dirty="0"/>
              <a:t>is a methodology to ensure the </a:t>
            </a:r>
            <a:r>
              <a:rPr lang="en-US" sz="1600" b="1" i="1" dirty="0"/>
              <a:t>continuous operation of critical</a:t>
            </a:r>
            <a:br>
              <a:rPr lang="en-US" sz="1600" b="1" i="1" dirty="0"/>
            </a:br>
            <a:r>
              <a:rPr lang="en-US" sz="1600" b="1" i="1" dirty="0"/>
              <a:t> business systems</a:t>
            </a:r>
            <a:r>
              <a:rPr lang="en-US" sz="1600" dirty="0"/>
              <a:t> in the event of widespread or localized disasters to an infrastructure</a:t>
            </a:r>
            <a:br>
              <a:rPr lang="en-US" sz="1600" dirty="0"/>
            </a:br>
            <a:r>
              <a:rPr lang="en-US" sz="1600" dirty="0"/>
              <a:t> environment. </a:t>
            </a:r>
            <a:r>
              <a:rPr lang="en-US" sz="1600" b="1" i="1" dirty="0"/>
              <a:t>Continuous operation of critical business systems- </a:t>
            </a:r>
            <a:r>
              <a:rPr lang="en-US" sz="1600" dirty="0"/>
              <a:t>Act of staying in Business </a:t>
            </a:r>
            <a:br>
              <a:rPr lang="en-US" sz="1600" dirty="0"/>
            </a:br>
            <a:r>
              <a:rPr lang="en-US" sz="1600" dirty="0"/>
              <a:t> in- spite of disasters</a:t>
            </a:r>
          </a:p>
          <a:p>
            <a:pPr marL="365760" indent="-274320" algn="just">
              <a:lnSpc>
                <a:spcPct val="120000"/>
              </a:lnSpc>
              <a:spcBef>
                <a:spcPts val="600"/>
              </a:spcBef>
              <a:buFont typeface="Arial" panose="020B0604020202020204" pitchFamily="34" charset="0"/>
              <a:buChar char="•"/>
            </a:pPr>
            <a:r>
              <a:rPr lang="en-US" sz="1600" dirty="0"/>
              <a:t>This could be looked at as an optimized insurance and like all insurance is difficult to quantify and prove ROI.</a:t>
            </a:r>
          </a:p>
          <a:p>
            <a:pPr marL="365760" indent="-274320" algn="just">
              <a:lnSpc>
                <a:spcPct val="120000"/>
              </a:lnSpc>
              <a:spcBef>
                <a:spcPts val="600"/>
              </a:spcBef>
              <a:buFont typeface="Arial" panose="020B0604020202020204" pitchFamily="34" charset="0"/>
              <a:buChar char="•"/>
            </a:pPr>
            <a:r>
              <a:rPr lang="en-US" sz="1600" dirty="0"/>
              <a:t>Business Continuity is necessary for IT governance, in terms of corporate governance, regulatory requirements (Accountability and securing information) and supply chain assurance and competitive advantage</a:t>
            </a:r>
          </a:p>
          <a:p>
            <a:pPr marL="365760" indent="-274320" algn="just">
              <a:lnSpc>
                <a:spcPct val="120000"/>
              </a:lnSpc>
              <a:spcBef>
                <a:spcPts val="600"/>
              </a:spcBef>
              <a:buFont typeface="Arial" panose="020B0604020202020204" pitchFamily="34" charset="0"/>
              <a:buChar char="•"/>
            </a:pPr>
            <a:r>
              <a:rPr lang="en-US" sz="1600" dirty="0"/>
              <a:t>Business continuity as a management discipline will include identification of the disasters (as a risk), contingency planning (mitigation for the risk) for the Business to get back functionally or for Business recovery and plans for getting back to a fully functional state till the Disaster recovery can happen.</a:t>
            </a:r>
          </a:p>
          <a:p>
            <a:pPr marL="365760" indent="-274320" algn="just">
              <a:lnSpc>
                <a:spcPct val="120000"/>
              </a:lnSpc>
              <a:spcBef>
                <a:spcPts val="600"/>
              </a:spcBef>
              <a:buFont typeface="Arial" panose="020B0604020202020204" pitchFamily="34" charset="0"/>
              <a:buChar char="•"/>
            </a:pPr>
            <a:r>
              <a:rPr lang="en-US" sz="1600" dirty="0"/>
              <a:t>People will need to know how to manage and use the Business continuity plan which would mitigate and respond to the incidence/risk</a:t>
            </a:r>
          </a:p>
          <a:p>
            <a:pPr marL="365760" indent="-274320" algn="just">
              <a:lnSpc>
                <a:spcPct val="120000"/>
              </a:lnSpc>
              <a:spcBef>
                <a:spcPts val="600"/>
              </a:spcBef>
              <a:buFont typeface="Arial" panose="020B0604020202020204" pitchFamily="34" charset="0"/>
              <a:buChar char="•"/>
            </a:pPr>
            <a:r>
              <a:rPr lang="en-US" sz="1600" dirty="0"/>
              <a:t>Resources used as part of the Business continuity plan will need to be reliable and proven for contingency</a:t>
            </a:r>
          </a:p>
          <a:p>
            <a:pPr marL="365760" indent="-274320" algn="just">
              <a:lnSpc>
                <a:spcPct val="120000"/>
              </a:lnSpc>
              <a:spcBef>
                <a:spcPts val="600"/>
              </a:spcBef>
              <a:buFont typeface="Arial" panose="020B0604020202020204" pitchFamily="34" charset="0"/>
              <a:buChar char="•"/>
            </a:pPr>
            <a:r>
              <a:rPr lang="en-US" sz="1600" dirty="0"/>
              <a:t>Reliable and proven communication mechanisms should be established and valuated for the purpose</a:t>
            </a:r>
          </a:p>
          <a:p>
            <a:pPr marL="365760" indent="-274320" algn="just">
              <a:lnSpc>
                <a:spcPct val="120000"/>
              </a:lnSpc>
              <a:spcBef>
                <a:spcPts val="600"/>
              </a:spcBef>
              <a:buFont typeface="Arial" panose="020B0604020202020204" pitchFamily="34" charset="0"/>
              <a:buChar char="•"/>
            </a:pPr>
            <a:r>
              <a:rPr lang="en-US" sz="1600" dirty="0"/>
              <a:t>Summarily business continuity is a methodology involving planning, preparation, testing, and continual updating for Business resumption during a Disaster </a:t>
            </a:r>
          </a:p>
          <a:p>
            <a:pPr marL="91440" indent="0" algn="just">
              <a:lnSpc>
                <a:spcPct val="120000"/>
              </a:lnSpc>
              <a:spcBef>
                <a:spcPts val="600"/>
              </a:spcBef>
            </a:pPr>
            <a:endParaRPr lang="en-US" sz="1600" dirty="0"/>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Business Continuity</a:t>
            </a:r>
          </a:p>
          <a:p>
            <a:r>
              <a:rPr lang="en-IN" sz="2600" dirty="0">
                <a:solidFill>
                  <a:srgbClr val="C00000"/>
                </a:solidFill>
              </a:rPr>
              <a:t>Introduction</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24</a:t>
            </a:fld>
            <a:endParaRPr lang="en-US" dirty="0"/>
          </a:p>
        </p:txBody>
      </p:sp>
    </p:spTree>
    <p:extLst>
      <p:ext uri="{BB962C8B-B14F-4D97-AF65-F5344CB8AC3E}">
        <p14:creationId xmlns:p14="http://schemas.microsoft.com/office/powerpoint/2010/main" val="60938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222" y="1340556"/>
            <a:ext cx="9115778" cy="5365044"/>
          </a:xfrm>
        </p:spPr>
        <p:txBody>
          <a:bodyPr>
            <a:normAutofit lnSpcReduction="10000"/>
          </a:bodyPr>
          <a:lstStyle/>
          <a:p>
            <a:pPr marL="91440" indent="0" algn="just">
              <a:lnSpc>
                <a:spcPct val="120000"/>
              </a:lnSpc>
              <a:spcBef>
                <a:spcPts val="600"/>
              </a:spcBef>
            </a:pPr>
            <a:r>
              <a:rPr lang="en-US" sz="1600" b="1" dirty="0">
                <a:solidFill>
                  <a:srgbClr val="C00000"/>
                </a:solidFill>
              </a:rPr>
              <a:t>Contrasting Disaster Recovery plans and Business Continuity plans</a:t>
            </a:r>
          </a:p>
          <a:p>
            <a:pPr marL="91440" indent="0" algn="just">
              <a:lnSpc>
                <a:spcPct val="120000"/>
              </a:lnSpc>
              <a:spcBef>
                <a:spcPts val="400"/>
              </a:spcBef>
            </a:pPr>
            <a:r>
              <a:rPr lang="en-US" sz="1600" b="1" dirty="0">
                <a:solidFill>
                  <a:srgbClr val="0070C0"/>
                </a:solidFill>
              </a:rPr>
              <a:t>Disaster Recovery plan </a:t>
            </a:r>
            <a:r>
              <a:rPr lang="en-US" sz="1600" dirty="0"/>
              <a:t>outlines how a company</a:t>
            </a:r>
          </a:p>
          <a:p>
            <a:pPr marL="640080" lvl="1" indent="-274320" algn="just">
              <a:spcBef>
                <a:spcPts val="400"/>
              </a:spcBef>
              <a:buFont typeface="Arial" panose="020B0604020202020204" pitchFamily="34" charset="0"/>
              <a:buChar char="•"/>
            </a:pPr>
            <a:r>
              <a:rPr lang="en-US" dirty="0"/>
              <a:t>Prepares for Disaster</a:t>
            </a:r>
          </a:p>
          <a:p>
            <a:pPr marL="640080" lvl="1" indent="-274320" algn="just">
              <a:spcBef>
                <a:spcPts val="400"/>
              </a:spcBef>
              <a:buFont typeface="Arial" panose="020B0604020202020204" pitchFamily="34" charset="0"/>
              <a:buChar char="•"/>
            </a:pPr>
            <a:r>
              <a:rPr lang="en-US" dirty="0"/>
              <a:t>Reacts to Disaster</a:t>
            </a:r>
          </a:p>
          <a:p>
            <a:pPr marL="640080" lvl="1" indent="-274320" algn="just">
              <a:spcBef>
                <a:spcPts val="400"/>
              </a:spcBef>
              <a:buFont typeface="Arial" panose="020B0604020202020204" pitchFamily="34" charset="0"/>
              <a:buChar char="•"/>
            </a:pPr>
            <a:r>
              <a:rPr lang="en-US" dirty="0"/>
              <a:t>Recovers from Disaster</a:t>
            </a:r>
          </a:p>
          <a:p>
            <a:pPr marL="640080" lvl="1" indent="-274320" algn="just">
              <a:spcBef>
                <a:spcPts val="400"/>
              </a:spcBef>
              <a:buFont typeface="Arial" panose="020B0604020202020204" pitchFamily="34" charset="0"/>
              <a:buChar char="•"/>
            </a:pPr>
            <a:r>
              <a:rPr lang="en-US" dirty="0"/>
              <a:t>Will expect the roles to be assigned rehearsed and revised</a:t>
            </a:r>
          </a:p>
          <a:p>
            <a:pPr marL="640080" lvl="1" indent="-274320" algn="just">
              <a:spcBef>
                <a:spcPts val="400"/>
              </a:spcBef>
              <a:buFont typeface="Arial" panose="020B0604020202020204" pitchFamily="34" charset="0"/>
              <a:buChar char="•"/>
            </a:pPr>
            <a:r>
              <a:rPr lang="en-US" b="1" dirty="0">
                <a:solidFill>
                  <a:srgbClr val="7030A0"/>
                </a:solidFill>
              </a:rPr>
              <a:t>Minimize the long term impact to the company</a:t>
            </a:r>
          </a:p>
          <a:p>
            <a:pPr marL="640080" indent="-274320" algn="just">
              <a:spcBef>
                <a:spcPts val="300"/>
              </a:spcBef>
              <a:buFont typeface="Arial" panose="020B0604020202020204" pitchFamily="34" charset="0"/>
              <a:buChar char="•"/>
            </a:pPr>
            <a:r>
              <a:rPr lang="en-US" sz="1600" dirty="0"/>
              <a:t>Disaster planning is beyond Backups</a:t>
            </a:r>
          </a:p>
          <a:p>
            <a:pPr marL="640080" indent="-274320" algn="just">
              <a:spcBef>
                <a:spcPts val="300"/>
              </a:spcBef>
              <a:buFont typeface="Arial" panose="020B0604020202020204" pitchFamily="34" charset="0"/>
              <a:buChar char="•"/>
            </a:pPr>
            <a:r>
              <a:rPr lang="en-US" sz="1600" dirty="0"/>
              <a:t>Typically is the </a:t>
            </a:r>
            <a:r>
              <a:rPr lang="en-US" sz="1600" b="1" dirty="0">
                <a:solidFill>
                  <a:srgbClr val="C00000"/>
                </a:solidFill>
              </a:rPr>
              <a:t>focus of the service providers</a:t>
            </a:r>
          </a:p>
          <a:p>
            <a:pPr marL="91440" indent="0" algn="just">
              <a:lnSpc>
                <a:spcPct val="120000"/>
              </a:lnSpc>
              <a:spcBef>
                <a:spcPts val="600"/>
              </a:spcBef>
            </a:pPr>
            <a:r>
              <a:rPr lang="en-US" sz="1600" b="1" dirty="0">
                <a:solidFill>
                  <a:srgbClr val="0070C0"/>
                </a:solidFill>
              </a:rPr>
              <a:t>Business Continuity plans </a:t>
            </a:r>
            <a:r>
              <a:rPr lang="en-US" sz="1600" dirty="0"/>
              <a:t>deals with how to deal with the </a:t>
            </a:r>
            <a:r>
              <a:rPr lang="en-US" sz="1600" b="1" i="1" dirty="0"/>
              <a:t>consequences</a:t>
            </a:r>
            <a:r>
              <a:rPr lang="en-US" sz="1600" dirty="0"/>
              <a:t> </a:t>
            </a:r>
            <a:r>
              <a:rPr lang="en-US" sz="1600" b="1" i="1" dirty="0"/>
              <a:t>of these disasters</a:t>
            </a:r>
            <a:r>
              <a:rPr lang="en-US" sz="1600" dirty="0"/>
              <a:t>, or what </a:t>
            </a:r>
            <a:r>
              <a:rPr lang="en-US" sz="1600" b="1" dirty="0">
                <a:solidFill>
                  <a:srgbClr val="0070C0"/>
                </a:solidFill>
              </a:rPr>
              <a:t>steps the organization has to take to minimizing the adverse impact and to minimize interruption </a:t>
            </a:r>
            <a:r>
              <a:rPr lang="en-US" sz="1600" dirty="0"/>
              <a:t>for the </a:t>
            </a:r>
            <a:r>
              <a:rPr lang="en-US" sz="1600" b="1" dirty="0">
                <a:solidFill>
                  <a:srgbClr val="0070C0"/>
                </a:solidFill>
              </a:rPr>
              <a:t>continuity of critical business processes</a:t>
            </a:r>
            <a:r>
              <a:rPr lang="en-US" sz="1600" b="1" dirty="0">
                <a:solidFill>
                  <a:srgbClr val="C00000"/>
                </a:solidFill>
              </a:rPr>
              <a:t> </a:t>
            </a:r>
            <a:r>
              <a:rPr lang="en-US" sz="1600" dirty="0"/>
              <a:t>from </a:t>
            </a:r>
            <a:r>
              <a:rPr lang="en-US" sz="1600" b="1" dirty="0">
                <a:solidFill>
                  <a:srgbClr val="0070C0"/>
                </a:solidFill>
              </a:rPr>
              <a:t>either a localized or a wide-spread disaster.</a:t>
            </a:r>
          </a:p>
          <a:p>
            <a:pPr marL="731520" indent="-274320" algn="just">
              <a:spcBef>
                <a:spcPts val="800"/>
              </a:spcBef>
              <a:buFont typeface="Arial" panose="020B0604020202020204" pitchFamily="34" charset="0"/>
              <a:buChar char="•"/>
            </a:pPr>
            <a:r>
              <a:rPr lang="en-US" sz="1600" dirty="0"/>
              <a:t>Its focused towards supporting a set of prioritized critical business processes which are the </a:t>
            </a:r>
            <a:r>
              <a:rPr lang="en-US" sz="1600" b="1" i="1" dirty="0">
                <a:solidFill>
                  <a:srgbClr val="C00000"/>
                </a:solidFill>
              </a:rPr>
              <a:t>focus of the Businesses/Key customers</a:t>
            </a:r>
          </a:p>
          <a:p>
            <a:pPr marL="731520" indent="-274320" algn="just">
              <a:spcBef>
                <a:spcPts val="400"/>
              </a:spcBef>
              <a:buFont typeface="Arial" panose="020B0604020202020204" pitchFamily="34" charset="0"/>
              <a:buChar char="•"/>
            </a:pPr>
            <a:r>
              <a:rPr lang="en-US" sz="1600" b="1" dirty="0">
                <a:solidFill>
                  <a:srgbClr val="7030A0"/>
                </a:solidFill>
              </a:rPr>
              <a:t>Minimize the short term business impact to the company</a:t>
            </a:r>
          </a:p>
          <a:p>
            <a:pPr marL="731520" indent="-274320" algn="just">
              <a:spcBef>
                <a:spcPts val="400"/>
              </a:spcBef>
              <a:buFont typeface="Arial" panose="020B0604020202020204" pitchFamily="34" charset="0"/>
              <a:buChar char="•"/>
            </a:pPr>
            <a:r>
              <a:rPr lang="en-US" sz="1600" dirty="0"/>
              <a:t>SaaS/IaaS are some technologies for supporting the same</a:t>
            </a:r>
          </a:p>
          <a:p>
            <a:pPr marL="457200" indent="0" algn="just">
              <a:lnSpc>
                <a:spcPct val="120000"/>
              </a:lnSpc>
              <a:spcBef>
                <a:spcPts val="600"/>
              </a:spcBef>
            </a:pPr>
            <a:r>
              <a:rPr lang="en-US" sz="1600" dirty="0"/>
              <a:t>Typically both are led by IT but needs involvement of other departments</a:t>
            </a:r>
          </a:p>
          <a:p>
            <a:pPr marL="731520" indent="-274320" algn="just">
              <a:lnSpc>
                <a:spcPct val="120000"/>
              </a:lnSpc>
              <a:spcBef>
                <a:spcPts val="600"/>
              </a:spcBef>
              <a:buFont typeface="Arial" panose="020B0604020202020204" pitchFamily="34" charset="0"/>
              <a:buChar char="•"/>
            </a:pPr>
            <a:endParaRPr lang="en-US" sz="1600" dirty="0"/>
          </a:p>
          <a:p>
            <a:pPr marL="365760" indent="-274320" algn="just">
              <a:lnSpc>
                <a:spcPct val="120000"/>
              </a:lnSpc>
              <a:spcBef>
                <a:spcPts val="600"/>
              </a:spcBef>
              <a:buFont typeface="Arial" panose="020B0604020202020204" pitchFamily="34" charset="0"/>
              <a:buChar char="•"/>
            </a:pPr>
            <a:endParaRPr lang="en-US" sz="1600" dirty="0"/>
          </a:p>
        </p:txBody>
      </p:sp>
      <p:sp>
        <p:nvSpPr>
          <p:cNvPr id="3" name="Content Placeholder 2"/>
          <p:cNvSpPr>
            <a:spLocks noGrp="1"/>
          </p:cNvSpPr>
          <p:nvPr>
            <p:ph sz="quarter" idx="10"/>
          </p:nvPr>
        </p:nvSpPr>
        <p:spPr>
          <a:xfrm>
            <a:off x="28222" y="0"/>
            <a:ext cx="6753578" cy="1295400"/>
          </a:xfrm>
        </p:spPr>
        <p:txBody>
          <a:bodyPr>
            <a:normAutofit/>
          </a:bodyPr>
          <a:lstStyle/>
          <a:p>
            <a:pPr marL="548640"/>
            <a:r>
              <a:rPr lang="en-US" sz="3000" dirty="0"/>
              <a:t>ITSM : </a:t>
            </a:r>
            <a:r>
              <a:rPr lang="en-IN" sz="3000" dirty="0">
                <a:solidFill>
                  <a:srgbClr val="0070C0"/>
                </a:solidFill>
              </a:rPr>
              <a:t>Business Continuity</a:t>
            </a:r>
          </a:p>
          <a:p>
            <a:pPr marL="548640"/>
            <a:r>
              <a:rPr lang="en-IN" sz="2600" dirty="0">
                <a:solidFill>
                  <a:srgbClr val="C00000"/>
                </a:solidFill>
              </a:rPr>
              <a:t>Introduction</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25</a:t>
            </a:fld>
            <a:endParaRPr lang="en-US" dirty="0"/>
          </a:p>
        </p:txBody>
      </p:sp>
    </p:spTree>
    <p:extLst>
      <p:ext uri="{BB962C8B-B14F-4D97-AF65-F5344CB8AC3E}">
        <p14:creationId xmlns:p14="http://schemas.microsoft.com/office/powerpoint/2010/main" val="2319639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351" y="1313234"/>
            <a:ext cx="8953346" cy="5237437"/>
          </a:xfrm>
        </p:spPr>
        <p:txBody>
          <a:bodyPr>
            <a:noAutofit/>
          </a:bodyPr>
          <a:lstStyle/>
          <a:p>
            <a:pPr marL="274320" indent="-228600" algn="just">
              <a:lnSpc>
                <a:spcPct val="114000"/>
              </a:lnSpc>
              <a:spcBef>
                <a:spcPts val="400"/>
              </a:spcBef>
              <a:buFont typeface="Arial" panose="020B0604020202020204" pitchFamily="34" charset="0"/>
              <a:buChar char="•"/>
            </a:pPr>
            <a:r>
              <a:rPr lang="en-US" sz="1400" dirty="0"/>
              <a:t>IT infrastructure of a Movie Studio consisting of IBM AS/400 midrange processors, when being updated to IBM AS/400 9406-level machines, had a external distribution transformer explosion due to a short-circuit. </a:t>
            </a:r>
          </a:p>
          <a:p>
            <a:pPr marL="274320" indent="-228600" algn="just">
              <a:lnSpc>
                <a:spcPct val="114000"/>
              </a:lnSpc>
              <a:spcBef>
                <a:spcPts val="400"/>
              </a:spcBef>
              <a:buFont typeface="Arial" panose="020B0604020202020204" pitchFamily="34" charset="0"/>
              <a:buChar char="•"/>
            </a:pPr>
            <a:r>
              <a:rPr lang="en-US" sz="1400" dirty="0"/>
              <a:t>This IT infrastructure hosted applications involved in the scheduling of broadcast times for programs and commercials for the company’s new premier cable television channel, and application managing the production, distribution, and accounting of US domestic entertainment videos, laser discs, and interactive games, which became unavailable for around six days due to a disaster.</a:t>
            </a:r>
          </a:p>
          <a:p>
            <a:pPr marL="274320" indent="-228600" algn="just">
              <a:lnSpc>
                <a:spcPct val="114000"/>
              </a:lnSpc>
              <a:spcBef>
                <a:spcPts val="400"/>
              </a:spcBef>
              <a:buFont typeface="Arial" panose="020B0604020202020204" pitchFamily="34" charset="0"/>
              <a:buChar char="•"/>
            </a:pPr>
            <a:r>
              <a:rPr lang="en-US" sz="1400" dirty="0"/>
              <a:t>IT Infrastructure had no formal recovery plan in place, because of which IT personnel, suppliers, and customers all scurried to minimize the impact of the outage, and had to thrash to move to a location 40 miles away. The studio’s AS/400 operating systems, application software, and databases were all restored and critical functionality was made operational but took ~24 hours of downtime and thrashing. </a:t>
            </a:r>
            <a:r>
              <a:rPr lang="en-US" sz="1400" b="1" dirty="0">
                <a:solidFill>
                  <a:srgbClr val="0070C0"/>
                </a:solidFill>
              </a:rPr>
              <a:t>(Business Resumption)</a:t>
            </a:r>
          </a:p>
          <a:p>
            <a:pPr marL="274320" indent="-228600" algn="just">
              <a:lnSpc>
                <a:spcPct val="114000"/>
              </a:lnSpc>
              <a:spcBef>
                <a:spcPts val="400"/>
              </a:spcBef>
              <a:buFont typeface="Arial" panose="020B0604020202020204" pitchFamily="34" charset="0"/>
              <a:buChar char="•"/>
            </a:pPr>
            <a:r>
              <a:rPr lang="en-US" sz="1400" dirty="0"/>
              <a:t>It took an additional 6 days to support the complete needs of the AS/400 customers which happened after replacing the failed transformer. </a:t>
            </a:r>
            <a:r>
              <a:rPr lang="en-US" sz="1400" b="1" dirty="0">
                <a:solidFill>
                  <a:srgbClr val="0070C0"/>
                </a:solidFill>
              </a:rPr>
              <a:t>(Disaster Recovery)</a:t>
            </a:r>
          </a:p>
          <a:p>
            <a:pPr marL="0" indent="0" algn="just">
              <a:spcBef>
                <a:spcPts val="300"/>
              </a:spcBef>
            </a:pPr>
            <a:r>
              <a:rPr lang="en-US" sz="1400" b="1" dirty="0"/>
              <a:t>Lessons Learnt :</a:t>
            </a:r>
          </a:p>
          <a:p>
            <a:pPr marL="274320" indent="-228600" algn="just">
              <a:lnSpc>
                <a:spcPct val="114000"/>
              </a:lnSpc>
              <a:spcBef>
                <a:spcPts val="300"/>
              </a:spcBef>
              <a:buFont typeface="Wingdings" panose="05000000000000000000" pitchFamily="2" charset="2"/>
              <a:buChar char="§"/>
            </a:pPr>
            <a:r>
              <a:rPr lang="en-US" sz="1400" dirty="0"/>
              <a:t>Conceptually there is a difference between Disaster recovery and that of Business resumption.</a:t>
            </a:r>
          </a:p>
          <a:p>
            <a:pPr marL="274320" indent="-228600">
              <a:lnSpc>
                <a:spcPct val="114000"/>
              </a:lnSpc>
              <a:spcBef>
                <a:spcPts val="300"/>
              </a:spcBef>
              <a:buFont typeface="Wingdings" panose="05000000000000000000" pitchFamily="2" charset="2"/>
              <a:buChar char="§"/>
            </a:pPr>
            <a:r>
              <a:rPr lang="en-US" sz="1400" dirty="0"/>
              <a:t>Disasters can be small, localized incidents, such as broken water pipes/Electrical equipment failures.</a:t>
            </a:r>
          </a:p>
          <a:p>
            <a:pPr marL="274320" indent="-228600" algn="just">
              <a:lnSpc>
                <a:spcPct val="114000"/>
              </a:lnSpc>
              <a:spcBef>
                <a:spcPts val="300"/>
              </a:spcBef>
              <a:buFont typeface="Wingdings" panose="05000000000000000000" pitchFamily="2" charset="2"/>
              <a:buChar char="§"/>
            </a:pPr>
            <a:r>
              <a:rPr lang="en-US" sz="1400" dirty="0"/>
              <a:t>Firm commitment from executive management is needed to have a formal business continuity plan (Insurance) since it needs hardware, software, budget, and the time and efforts of knowledgeable personnel</a:t>
            </a:r>
          </a:p>
          <a:p>
            <a:pPr marL="274320" indent="-228600" algn="just">
              <a:lnSpc>
                <a:spcPct val="114000"/>
              </a:lnSpc>
              <a:spcBef>
                <a:spcPts val="300"/>
              </a:spcBef>
              <a:buFont typeface="Wingdings" panose="05000000000000000000" pitchFamily="2" charset="2"/>
              <a:buChar char="§"/>
            </a:pPr>
            <a:r>
              <a:rPr lang="en-US" sz="1400" dirty="0"/>
              <a:t>Focus of </a:t>
            </a:r>
            <a:r>
              <a:rPr lang="en-US" sz="1400" b="1" dirty="0">
                <a:solidFill>
                  <a:srgbClr val="C00000"/>
                </a:solidFill>
              </a:rPr>
              <a:t>Key customers </a:t>
            </a:r>
            <a:r>
              <a:rPr lang="en-US" sz="1400" dirty="0"/>
              <a:t>will be on </a:t>
            </a:r>
            <a:r>
              <a:rPr lang="en-US" sz="1400" b="1" dirty="0">
                <a:solidFill>
                  <a:srgbClr val="0070C0"/>
                </a:solidFill>
              </a:rPr>
              <a:t>Business Resumption </a:t>
            </a:r>
            <a:r>
              <a:rPr lang="en-US" sz="1400" dirty="0"/>
              <a:t>where as for </a:t>
            </a:r>
            <a:r>
              <a:rPr lang="en-US" sz="1400" b="1" dirty="0">
                <a:solidFill>
                  <a:srgbClr val="C00000"/>
                </a:solidFill>
              </a:rPr>
              <a:t>suppliers</a:t>
            </a:r>
            <a:r>
              <a:rPr lang="en-US" sz="1400" dirty="0"/>
              <a:t> it will be </a:t>
            </a:r>
            <a:r>
              <a:rPr lang="en-US" sz="1400" b="1" dirty="0">
                <a:solidFill>
                  <a:srgbClr val="0070C0"/>
                </a:solidFill>
              </a:rPr>
              <a:t>Disaster Recovery</a:t>
            </a:r>
          </a:p>
          <a:p>
            <a:pPr marL="365760" indent="-274320" algn="just">
              <a:lnSpc>
                <a:spcPct val="120000"/>
              </a:lnSpc>
              <a:spcBef>
                <a:spcPts val="600"/>
              </a:spcBef>
              <a:buFont typeface="Arial" panose="020B0604020202020204" pitchFamily="34" charset="0"/>
              <a:buChar char="•"/>
            </a:pPr>
            <a:endParaRPr lang="en-US" sz="1400" dirty="0"/>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Business Continuity</a:t>
            </a:r>
          </a:p>
          <a:p>
            <a:r>
              <a:rPr lang="en-IN" sz="2600" dirty="0">
                <a:solidFill>
                  <a:srgbClr val="C00000"/>
                </a:solidFill>
              </a:rPr>
              <a:t>Case Study – Movie Studio</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26</a:t>
            </a:fld>
            <a:endParaRPr lang="en-US" dirty="0"/>
          </a:p>
        </p:txBody>
      </p:sp>
    </p:spTree>
    <p:extLst>
      <p:ext uri="{BB962C8B-B14F-4D97-AF65-F5344CB8AC3E}">
        <p14:creationId xmlns:p14="http://schemas.microsoft.com/office/powerpoint/2010/main" val="2701254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327" y="1458507"/>
            <a:ext cx="8953346" cy="5237437"/>
          </a:xfrm>
        </p:spPr>
        <p:txBody>
          <a:bodyPr>
            <a:noAutofit/>
          </a:bodyPr>
          <a:lstStyle/>
          <a:p>
            <a:pPr marL="388620" algn="just">
              <a:lnSpc>
                <a:spcPct val="114000"/>
              </a:lnSpc>
              <a:spcBef>
                <a:spcPts val="600"/>
              </a:spcBef>
              <a:buFont typeface="+mj-lt"/>
              <a:buAutoNum type="arabicPeriod"/>
            </a:pPr>
            <a:r>
              <a:rPr lang="en-US" sz="1600" dirty="0"/>
              <a:t>Acquire Executive Support</a:t>
            </a:r>
          </a:p>
          <a:p>
            <a:pPr marL="388620" algn="just">
              <a:lnSpc>
                <a:spcPct val="114000"/>
              </a:lnSpc>
              <a:spcBef>
                <a:spcPts val="600"/>
              </a:spcBef>
              <a:buFont typeface="+mj-lt"/>
              <a:buAutoNum type="arabicPeriod"/>
            </a:pPr>
            <a:r>
              <a:rPr lang="en-US" sz="1600" dirty="0"/>
              <a:t>Select a Process Owner</a:t>
            </a:r>
          </a:p>
          <a:p>
            <a:pPr marL="388620" algn="just">
              <a:lnSpc>
                <a:spcPct val="114000"/>
              </a:lnSpc>
              <a:spcBef>
                <a:spcPts val="600"/>
              </a:spcBef>
              <a:buFont typeface="+mj-lt"/>
              <a:buAutoNum type="arabicPeriod"/>
            </a:pPr>
            <a:r>
              <a:rPr lang="en-US" sz="1600" dirty="0"/>
              <a:t>Assemble a Cross-Functional Team</a:t>
            </a:r>
          </a:p>
          <a:p>
            <a:pPr marL="388620" algn="just">
              <a:lnSpc>
                <a:spcPct val="114000"/>
              </a:lnSpc>
              <a:spcBef>
                <a:spcPts val="600"/>
              </a:spcBef>
              <a:buFont typeface="+mj-lt"/>
              <a:buAutoNum type="arabicPeriod"/>
            </a:pPr>
            <a:r>
              <a:rPr lang="en-US" sz="1600" dirty="0"/>
              <a:t>Conduct a Business Impact Analysis</a:t>
            </a:r>
          </a:p>
          <a:p>
            <a:pPr marL="388620" algn="just">
              <a:lnSpc>
                <a:spcPct val="114000"/>
              </a:lnSpc>
              <a:spcBef>
                <a:spcPts val="600"/>
              </a:spcBef>
              <a:buFont typeface="+mj-lt"/>
              <a:buAutoNum type="arabicPeriod"/>
            </a:pPr>
            <a:r>
              <a:rPr lang="en-US" sz="1600" dirty="0"/>
              <a:t>Identify and Prioritize Requirements</a:t>
            </a:r>
          </a:p>
          <a:p>
            <a:pPr marL="388620" algn="just">
              <a:lnSpc>
                <a:spcPct val="114000"/>
              </a:lnSpc>
              <a:spcBef>
                <a:spcPts val="600"/>
              </a:spcBef>
              <a:buFont typeface="+mj-lt"/>
              <a:buAutoNum type="arabicPeriod"/>
            </a:pPr>
            <a:r>
              <a:rPr lang="en-US" sz="1600" dirty="0"/>
              <a:t>Assess Possible Business Continuity Recovery Strategies</a:t>
            </a:r>
          </a:p>
          <a:p>
            <a:pPr marL="388620" algn="just">
              <a:lnSpc>
                <a:spcPct val="114000"/>
              </a:lnSpc>
              <a:spcBef>
                <a:spcPts val="600"/>
              </a:spcBef>
              <a:buFont typeface="+mj-lt"/>
              <a:buAutoNum type="arabicPeriod"/>
            </a:pPr>
            <a:r>
              <a:rPr lang="en-US" sz="1600" dirty="0"/>
              <a:t>Develop a Request for Proposal (RFP) for Outside Services</a:t>
            </a:r>
          </a:p>
          <a:p>
            <a:pPr marL="388620" algn="just">
              <a:lnSpc>
                <a:spcPct val="114000"/>
              </a:lnSpc>
              <a:spcBef>
                <a:spcPts val="600"/>
              </a:spcBef>
              <a:buFont typeface="+mj-lt"/>
              <a:buAutoNum type="arabicPeriod"/>
            </a:pPr>
            <a:r>
              <a:rPr lang="en-US" sz="1600" dirty="0"/>
              <a:t>Evaluate Proposals and Select the Best Offering</a:t>
            </a:r>
          </a:p>
          <a:p>
            <a:pPr marL="388620" algn="just">
              <a:lnSpc>
                <a:spcPct val="114000"/>
              </a:lnSpc>
              <a:spcBef>
                <a:spcPts val="600"/>
              </a:spcBef>
              <a:buFont typeface="+mj-lt"/>
              <a:buAutoNum type="arabicPeriod"/>
            </a:pPr>
            <a:r>
              <a:rPr lang="en-US" sz="1600" dirty="0"/>
              <a:t>Choose Participants and Clarify Their Roles on the Recovery Team</a:t>
            </a:r>
          </a:p>
          <a:p>
            <a:pPr marL="388620" algn="just">
              <a:lnSpc>
                <a:spcPct val="114000"/>
              </a:lnSpc>
              <a:spcBef>
                <a:spcPts val="600"/>
              </a:spcBef>
              <a:buFont typeface="+mj-lt"/>
              <a:buAutoNum type="arabicPeriod"/>
            </a:pPr>
            <a:r>
              <a:rPr lang="en-US" sz="1600" dirty="0"/>
              <a:t>Document the Business Continuity Plan</a:t>
            </a:r>
          </a:p>
          <a:p>
            <a:pPr marL="388620" algn="just">
              <a:lnSpc>
                <a:spcPct val="114000"/>
              </a:lnSpc>
              <a:spcBef>
                <a:spcPts val="600"/>
              </a:spcBef>
              <a:buFont typeface="+mj-lt"/>
              <a:buAutoNum type="arabicPeriod"/>
            </a:pPr>
            <a:r>
              <a:rPr lang="en-US" sz="1600" dirty="0"/>
              <a:t>Plan and Execute Regularly Scheduled Tests of the Plan</a:t>
            </a:r>
          </a:p>
          <a:p>
            <a:pPr marL="388620" algn="just">
              <a:lnSpc>
                <a:spcPct val="114000"/>
              </a:lnSpc>
              <a:spcBef>
                <a:spcPts val="600"/>
              </a:spcBef>
              <a:buFont typeface="+mj-lt"/>
              <a:buAutoNum type="arabicPeriod"/>
            </a:pPr>
            <a:r>
              <a:rPr lang="en-US" sz="1600" dirty="0"/>
              <a:t>Conduct a Lessons-Learned Postmortem after Each Test</a:t>
            </a:r>
          </a:p>
          <a:p>
            <a:pPr marL="388620" algn="just">
              <a:lnSpc>
                <a:spcPct val="114000"/>
              </a:lnSpc>
              <a:spcBef>
                <a:spcPts val="600"/>
              </a:spcBef>
              <a:buFont typeface="+mj-lt"/>
              <a:buAutoNum type="arabicPeriod"/>
            </a:pPr>
            <a:r>
              <a:rPr lang="en-US" sz="1600" dirty="0"/>
              <a:t>Continually Maintain, Update, and Improve the Plan</a:t>
            </a:r>
          </a:p>
          <a:p>
            <a:pPr marL="365760" indent="-274320" algn="just">
              <a:lnSpc>
                <a:spcPct val="120000"/>
              </a:lnSpc>
              <a:spcBef>
                <a:spcPts val="600"/>
              </a:spcBef>
              <a:buFont typeface="Arial" panose="020B0604020202020204" pitchFamily="34" charset="0"/>
              <a:buChar char="•"/>
            </a:pPr>
            <a:endParaRPr lang="en-US" sz="1400" dirty="0"/>
          </a:p>
        </p:txBody>
      </p:sp>
      <p:sp>
        <p:nvSpPr>
          <p:cNvPr id="3" name="Content Placeholder 2"/>
          <p:cNvSpPr>
            <a:spLocks noGrp="1"/>
          </p:cNvSpPr>
          <p:nvPr>
            <p:ph sz="quarter" idx="10"/>
          </p:nvPr>
        </p:nvSpPr>
        <p:spPr>
          <a:xfrm>
            <a:off x="152400" y="0"/>
            <a:ext cx="7086600" cy="1295400"/>
          </a:xfrm>
        </p:spPr>
        <p:txBody>
          <a:bodyPr>
            <a:normAutofit fontScale="70000" lnSpcReduction="20000"/>
          </a:bodyPr>
          <a:lstStyle/>
          <a:p>
            <a:r>
              <a:rPr lang="en-US" sz="3400" dirty="0"/>
              <a:t>ITSM : </a:t>
            </a:r>
            <a:r>
              <a:rPr lang="en-IN" sz="3400" dirty="0">
                <a:solidFill>
                  <a:srgbClr val="0070C0"/>
                </a:solidFill>
              </a:rPr>
              <a:t>Business Continuity</a:t>
            </a:r>
          </a:p>
          <a:p>
            <a:r>
              <a:rPr lang="en-US" sz="3000" dirty="0">
                <a:solidFill>
                  <a:srgbClr val="C00000"/>
                </a:solidFill>
              </a:rPr>
              <a:t>Steps to Developing an Effective Business Continuity Process</a:t>
            </a:r>
            <a:endParaRPr lang="en-GB" sz="30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27</a:t>
            </a:fld>
            <a:endParaRPr lang="en-US" dirty="0"/>
          </a:p>
        </p:txBody>
      </p:sp>
    </p:spTree>
    <p:extLst>
      <p:ext uri="{BB962C8B-B14F-4D97-AF65-F5344CB8AC3E}">
        <p14:creationId xmlns:p14="http://schemas.microsoft.com/office/powerpoint/2010/main" val="2712746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327" y="1375377"/>
            <a:ext cx="8953346" cy="5237437"/>
          </a:xfrm>
        </p:spPr>
        <p:txBody>
          <a:bodyPr>
            <a:noAutofit/>
          </a:bodyPr>
          <a:lstStyle/>
          <a:p>
            <a:pPr marL="388620" algn="just">
              <a:lnSpc>
                <a:spcPct val="114000"/>
              </a:lnSpc>
              <a:spcBef>
                <a:spcPts val="600"/>
              </a:spcBef>
              <a:buFont typeface="+mj-lt"/>
              <a:buAutoNum type="arabicPeriod"/>
            </a:pPr>
            <a:r>
              <a:rPr lang="en-US" sz="1800" b="1" dirty="0">
                <a:solidFill>
                  <a:srgbClr val="0070C0"/>
                </a:solidFill>
              </a:rPr>
              <a:t>Acquire Executive Support</a:t>
            </a:r>
          </a:p>
          <a:p>
            <a:pPr marL="640080" indent="-274320" algn="just">
              <a:lnSpc>
                <a:spcPct val="114000"/>
              </a:lnSpc>
              <a:spcBef>
                <a:spcPts val="600"/>
              </a:spcBef>
              <a:buFont typeface="Wingdings" panose="05000000000000000000" pitchFamily="2" charset="2"/>
              <a:buChar char="§"/>
            </a:pPr>
            <a:r>
              <a:rPr lang="en-US" sz="1600" dirty="0"/>
              <a:t>There are many resources like hardware, software, budget, and the time and efforts of knowledgeable personnel, required to design and maintain an effective program. All of these need funding approval, which needs support from Executives.</a:t>
            </a:r>
            <a:endParaRPr lang="en-US" sz="1400" dirty="0"/>
          </a:p>
          <a:p>
            <a:pPr marL="640080" indent="-274320" algn="just">
              <a:lnSpc>
                <a:spcPct val="114000"/>
              </a:lnSpc>
              <a:spcBef>
                <a:spcPts val="600"/>
              </a:spcBef>
              <a:buFont typeface="Wingdings" panose="05000000000000000000" pitchFamily="2" charset="2"/>
              <a:buChar char="§"/>
            </a:pPr>
            <a:r>
              <a:rPr lang="en-US" sz="1600" dirty="0"/>
              <a:t>In the eventuality of a disaster occurring, there are sequence of events involving management decisions about deploying the IT recovery team, declaring an emergency to the disaster recovery service provider, notifying facilities and physical security, and taking whatever emergency preparedness actions may be necessary. There will be a lot of emotional and financial buy-in which will need to be secured, and having an Executive supporting this will help in smooth execution of the Business continuity process even in case of an disaster.</a:t>
            </a:r>
          </a:p>
          <a:p>
            <a:pPr marL="640080" indent="-274320" algn="just">
              <a:lnSpc>
                <a:spcPct val="114000"/>
              </a:lnSpc>
              <a:spcBef>
                <a:spcPts val="600"/>
              </a:spcBef>
              <a:buFont typeface="Wingdings" panose="05000000000000000000" pitchFamily="2" charset="2"/>
              <a:buChar char="§"/>
            </a:pPr>
            <a:r>
              <a:rPr lang="en-US" sz="1600" dirty="0"/>
              <a:t>Executive would select a process owner, help in acquiring support from the managers of the participants of the cross-functional team for choice of participants and to ensure that participants are properly chosen and committed to the program.</a:t>
            </a:r>
          </a:p>
          <a:p>
            <a:pPr marL="640080" indent="-274320" algn="just">
              <a:lnSpc>
                <a:spcPct val="114000"/>
              </a:lnSpc>
              <a:spcBef>
                <a:spcPts val="600"/>
              </a:spcBef>
              <a:buFont typeface="Wingdings" panose="05000000000000000000" pitchFamily="2" charset="2"/>
              <a:buChar char="§"/>
            </a:pPr>
            <a:r>
              <a:rPr lang="en-US" sz="1600" dirty="0"/>
              <a:t>Executive sponsor also needs to demonstrate ongoing support by requesting and reviewing frequent progress reports, offering suggestions for improvement, questioning unclear elements of the plan, and resolving issues of conflict.</a:t>
            </a:r>
          </a:p>
        </p:txBody>
      </p:sp>
      <p:sp>
        <p:nvSpPr>
          <p:cNvPr id="3" name="Content Placeholder 2"/>
          <p:cNvSpPr>
            <a:spLocks noGrp="1"/>
          </p:cNvSpPr>
          <p:nvPr>
            <p:ph sz="quarter" idx="10"/>
          </p:nvPr>
        </p:nvSpPr>
        <p:spPr>
          <a:xfrm>
            <a:off x="152400" y="0"/>
            <a:ext cx="7696200" cy="1295400"/>
          </a:xfrm>
        </p:spPr>
        <p:txBody>
          <a:bodyPr>
            <a:normAutofit fontScale="77500" lnSpcReduction="20000"/>
          </a:bodyPr>
          <a:lstStyle/>
          <a:p>
            <a:r>
              <a:rPr lang="en-US" sz="3400" dirty="0"/>
              <a:t>ITSM : </a:t>
            </a:r>
            <a:r>
              <a:rPr lang="en-IN" sz="3400" dirty="0">
                <a:solidFill>
                  <a:srgbClr val="0070C0"/>
                </a:solidFill>
              </a:rPr>
              <a:t>Business Continuity</a:t>
            </a:r>
          </a:p>
          <a:p>
            <a:r>
              <a:rPr lang="en-US" sz="2800" dirty="0">
                <a:solidFill>
                  <a:srgbClr val="C00000"/>
                </a:solidFill>
              </a:rPr>
              <a:t>Steps to Developing an Effective Business Continuity Process - 1</a:t>
            </a:r>
            <a:endParaRPr lang="en-GB" sz="28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28</a:t>
            </a:fld>
            <a:endParaRPr lang="en-US" dirty="0"/>
          </a:p>
        </p:txBody>
      </p:sp>
    </p:spTree>
    <p:extLst>
      <p:ext uri="{BB962C8B-B14F-4D97-AF65-F5344CB8AC3E}">
        <p14:creationId xmlns:p14="http://schemas.microsoft.com/office/powerpoint/2010/main" val="816450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284" y="1322151"/>
            <a:ext cx="8953346" cy="5237437"/>
          </a:xfrm>
        </p:spPr>
        <p:txBody>
          <a:bodyPr>
            <a:noAutofit/>
          </a:bodyPr>
          <a:lstStyle/>
          <a:p>
            <a:pPr marL="388620" algn="just">
              <a:lnSpc>
                <a:spcPct val="114000"/>
              </a:lnSpc>
              <a:spcBef>
                <a:spcPts val="600"/>
              </a:spcBef>
              <a:buFont typeface="+mj-lt"/>
              <a:buAutoNum type="arabicPeriod" startAt="2"/>
            </a:pPr>
            <a:r>
              <a:rPr lang="en-US" sz="1800" b="1" dirty="0">
                <a:solidFill>
                  <a:srgbClr val="0070C0"/>
                </a:solidFill>
              </a:rPr>
              <a:t>Select a Process Owner</a:t>
            </a:r>
          </a:p>
          <a:p>
            <a:pPr marL="640080" indent="-274320">
              <a:lnSpc>
                <a:spcPct val="114000"/>
              </a:lnSpc>
              <a:spcBef>
                <a:spcPts val="600"/>
              </a:spcBef>
              <a:buFont typeface="Wingdings" panose="05000000000000000000" pitchFamily="2" charset="2"/>
              <a:buChar char="§"/>
            </a:pPr>
            <a:r>
              <a:rPr lang="en-US" sz="1600" dirty="0"/>
              <a:t>The process owner must assemble and lead the cross-functional team in such diverse activities as preparing the business impact analysis, identifying and prioritizing requirements, developing business continuity strategies, selecting an outside service provider, and conducting realistic tests of </a:t>
            </a:r>
            <a:br>
              <a:rPr lang="en-US" sz="1600" dirty="0"/>
            </a:br>
            <a:r>
              <a:rPr lang="en-US" sz="1600" dirty="0"/>
              <a:t>the process</a:t>
            </a:r>
            <a:endParaRPr lang="en-US" sz="1400" dirty="0"/>
          </a:p>
          <a:p>
            <a:pPr marL="640080" indent="-274320">
              <a:lnSpc>
                <a:spcPct val="114000"/>
              </a:lnSpc>
              <a:spcBef>
                <a:spcPts val="600"/>
              </a:spcBef>
              <a:buFont typeface="Wingdings" panose="05000000000000000000" pitchFamily="2" charset="2"/>
              <a:buChar char="§"/>
            </a:pPr>
            <a:r>
              <a:rPr lang="en-US" sz="1600" dirty="0"/>
              <a:t>This person should exhibit several key </a:t>
            </a:r>
            <a:br>
              <a:rPr lang="en-US" sz="1600" dirty="0"/>
            </a:br>
            <a:r>
              <a:rPr lang="en-US" sz="1600" dirty="0"/>
              <a:t>attributes which are typically found with </a:t>
            </a:r>
            <a:br>
              <a:rPr lang="en-US" sz="1600" dirty="0"/>
            </a:br>
            <a:r>
              <a:rPr lang="en-US" sz="1600" dirty="0"/>
              <a:t>operations supervisors, the data center </a:t>
            </a:r>
            <a:br>
              <a:rPr lang="en-US" sz="1600" dirty="0"/>
            </a:br>
            <a:r>
              <a:rPr lang="en-US" sz="1600" dirty="0"/>
              <a:t>managers, or even the infrastructure </a:t>
            </a:r>
            <a:br>
              <a:rPr lang="en-US" sz="1600" dirty="0"/>
            </a:br>
            <a:r>
              <a:rPr lang="en-US" sz="1600" dirty="0"/>
              <a:t>manager, like effective communication </a:t>
            </a:r>
            <a:br>
              <a:rPr lang="en-US" sz="1600" dirty="0"/>
            </a:br>
            <a:r>
              <a:rPr lang="en-US" sz="1600" dirty="0"/>
              <a:t>with executives, ability to critically review </a:t>
            </a:r>
            <a:br>
              <a:rPr lang="en-US" sz="1600" dirty="0"/>
            </a:br>
            <a:r>
              <a:rPr lang="en-US" sz="1600" dirty="0"/>
              <a:t>documentation, prioritizing their critical </a:t>
            </a:r>
            <a:br>
              <a:rPr lang="en-US" sz="1600" dirty="0"/>
            </a:br>
            <a:r>
              <a:rPr lang="en-US" sz="1600" dirty="0"/>
              <a:t>processes and applications</a:t>
            </a:r>
          </a:p>
          <a:p>
            <a:pPr marL="640080" indent="-274320">
              <a:lnSpc>
                <a:spcPct val="114000"/>
              </a:lnSpc>
              <a:spcBef>
                <a:spcPts val="600"/>
              </a:spcBef>
              <a:buFont typeface="Wingdings" panose="05000000000000000000" pitchFamily="2" charset="2"/>
              <a:buChar char="§"/>
            </a:pPr>
            <a:r>
              <a:rPr lang="en-US" sz="1600" dirty="0"/>
              <a:t>Knowledge of process like network systems</a:t>
            </a:r>
            <a:br>
              <a:rPr lang="en-US" sz="1600" dirty="0"/>
            </a:br>
            <a:r>
              <a:rPr lang="en-US" sz="1600" dirty="0"/>
              <a:t>backup systems can help</a:t>
            </a:r>
          </a:p>
        </p:txBody>
      </p:sp>
      <p:sp>
        <p:nvSpPr>
          <p:cNvPr id="3" name="Content Placeholder 2"/>
          <p:cNvSpPr>
            <a:spLocks noGrp="1"/>
          </p:cNvSpPr>
          <p:nvPr>
            <p:ph sz="quarter" idx="10"/>
          </p:nvPr>
        </p:nvSpPr>
        <p:spPr>
          <a:xfrm>
            <a:off x="152400" y="0"/>
            <a:ext cx="7696200" cy="1295400"/>
          </a:xfrm>
        </p:spPr>
        <p:txBody>
          <a:bodyPr>
            <a:normAutofit fontScale="77500" lnSpcReduction="20000"/>
          </a:bodyPr>
          <a:lstStyle/>
          <a:p>
            <a:r>
              <a:rPr lang="en-US" sz="3400" dirty="0"/>
              <a:t>ITSM : </a:t>
            </a:r>
            <a:r>
              <a:rPr lang="en-IN" sz="3400" dirty="0">
                <a:solidFill>
                  <a:srgbClr val="0070C0"/>
                </a:solidFill>
              </a:rPr>
              <a:t>Business Continuity</a:t>
            </a:r>
          </a:p>
          <a:p>
            <a:r>
              <a:rPr lang="en-US" sz="2800" dirty="0">
                <a:solidFill>
                  <a:srgbClr val="C00000"/>
                </a:solidFill>
              </a:rPr>
              <a:t>Steps to Developing an Effective Business Continuity Process - 2</a:t>
            </a:r>
            <a:endParaRPr lang="en-GB" sz="28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29</a:t>
            </a:fld>
            <a:endParaRPr lang="en-US" dirty="0"/>
          </a:p>
        </p:txBody>
      </p:sp>
      <p:grpSp>
        <p:nvGrpSpPr>
          <p:cNvPr id="9" name="Group 8">
            <a:extLst>
              <a:ext uri="{FF2B5EF4-FFF2-40B4-BE49-F238E27FC236}">
                <a16:creationId xmlns:a16="http://schemas.microsoft.com/office/drawing/2014/main" id="{99A8D117-7A34-44E6-A9AE-94FAEEDF3436}"/>
              </a:ext>
            </a:extLst>
          </p:cNvPr>
          <p:cNvGrpSpPr/>
          <p:nvPr/>
        </p:nvGrpSpPr>
        <p:grpSpPr>
          <a:xfrm>
            <a:off x="4696725" y="2590800"/>
            <a:ext cx="4396919" cy="3959871"/>
            <a:chOff x="4371872" y="2502546"/>
            <a:chExt cx="4396919" cy="4086225"/>
          </a:xfrm>
        </p:grpSpPr>
        <p:pic>
          <p:nvPicPr>
            <p:cNvPr id="6" name="Picture 5">
              <a:extLst>
                <a:ext uri="{FF2B5EF4-FFF2-40B4-BE49-F238E27FC236}">
                  <a16:creationId xmlns:a16="http://schemas.microsoft.com/office/drawing/2014/main" id="{56CB375E-7190-4C14-BA3C-E90D0273CA21}"/>
                </a:ext>
              </a:extLst>
            </p:cNvPr>
            <p:cNvPicPr>
              <a:picLocks noChangeAspect="1"/>
            </p:cNvPicPr>
            <p:nvPr/>
          </p:nvPicPr>
          <p:blipFill>
            <a:blip r:embed="rId3"/>
            <a:stretch>
              <a:fillRect/>
            </a:stretch>
          </p:blipFill>
          <p:spPr>
            <a:xfrm>
              <a:off x="4371872" y="2502546"/>
              <a:ext cx="3629025" cy="4048125"/>
            </a:xfrm>
            <a:prstGeom prst="rect">
              <a:avLst/>
            </a:prstGeom>
          </p:spPr>
        </p:pic>
        <p:pic>
          <p:nvPicPr>
            <p:cNvPr id="7" name="Picture 6">
              <a:extLst>
                <a:ext uri="{FF2B5EF4-FFF2-40B4-BE49-F238E27FC236}">
                  <a16:creationId xmlns:a16="http://schemas.microsoft.com/office/drawing/2014/main" id="{B8622FCD-7D45-4018-874F-49817AEF3CAF}"/>
                </a:ext>
              </a:extLst>
            </p:cNvPr>
            <p:cNvPicPr>
              <a:picLocks noChangeAspect="1"/>
            </p:cNvPicPr>
            <p:nvPr/>
          </p:nvPicPr>
          <p:blipFill>
            <a:blip r:embed="rId4"/>
            <a:stretch>
              <a:fillRect/>
            </a:stretch>
          </p:blipFill>
          <p:spPr>
            <a:xfrm>
              <a:off x="7995919" y="2502546"/>
              <a:ext cx="714375" cy="4086225"/>
            </a:xfrm>
            <a:prstGeom prst="rect">
              <a:avLst/>
            </a:prstGeom>
          </p:spPr>
        </p:pic>
        <p:pic>
          <p:nvPicPr>
            <p:cNvPr id="8" name="Picture 7">
              <a:extLst>
                <a:ext uri="{FF2B5EF4-FFF2-40B4-BE49-F238E27FC236}">
                  <a16:creationId xmlns:a16="http://schemas.microsoft.com/office/drawing/2014/main" id="{0BEDEF42-8AFD-42DD-B3A5-CD33514A1549}"/>
                </a:ext>
              </a:extLst>
            </p:cNvPr>
            <p:cNvPicPr>
              <a:picLocks noChangeAspect="1"/>
            </p:cNvPicPr>
            <p:nvPr/>
          </p:nvPicPr>
          <p:blipFill>
            <a:blip r:embed="rId5"/>
            <a:stretch>
              <a:fillRect/>
            </a:stretch>
          </p:blipFill>
          <p:spPr>
            <a:xfrm>
              <a:off x="8702116" y="2503947"/>
              <a:ext cx="66675" cy="4029075"/>
            </a:xfrm>
            <a:prstGeom prst="rect">
              <a:avLst/>
            </a:prstGeom>
          </p:spPr>
        </p:pic>
      </p:grpSp>
    </p:spTree>
    <p:extLst>
      <p:ext uri="{BB962C8B-B14F-4D97-AF65-F5344CB8AC3E}">
        <p14:creationId xmlns:p14="http://schemas.microsoft.com/office/powerpoint/2010/main" val="283422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837" y="1371599"/>
            <a:ext cx="8991395" cy="5179071"/>
          </a:xfrm>
        </p:spPr>
        <p:txBody>
          <a:bodyPr>
            <a:noAutofit/>
          </a:bodyPr>
          <a:lstStyle/>
          <a:p>
            <a:pPr marL="182880" lvl="1" indent="-182880" algn="just">
              <a:lnSpc>
                <a:spcPct val="120000"/>
              </a:lnSpc>
              <a:spcBef>
                <a:spcPts val="600"/>
              </a:spcBef>
              <a:buClr>
                <a:srgbClr val="101141"/>
              </a:buClr>
              <a:buFont typeface="Arial" panose="020B0604020202020204" pitchFamily="34" charset="0"/>
              <a:buChar char="•"/>
            </a:pPr>
            <a:r>
              <a:rPr lang="en-IN" sz="1800" dirty="0"/>
              <a:t>As we discussed, the Configuration Management process was focussed on accurately documenting </a:t>
            </a:r>
            <a:r>
              <a:rPr lang="en-US" sz="1800" dirty="0"/>
              <a:t>the interrelationships of varying versions of infrastructure hardware and software. We then contrasted the same with versioning and device configuration. We then looked at the different steps which could be followed for configuration management process from selecting an owner and effectively using a technical writer. We also discussed on evaluating the current documentation, involving H/W and S/W vendors and keeping configuration management as part of the upgrade processes.</a:t>
            </a:r>
            <a:endParaRPr lang="en-IN" sz="1800" dirty="0"/>
          </a:p>
          <a:p>
            <a:pPr marL="182880" lvl="1" indent="-182880" algn="just">
              <a:lnSpc>
                <a:spcPct val="120000"/>
              </a:lnSpc>
              <a:spcBef>
                <a:spcPts val="600"/>
              </a:spcBef>
              <a:buClr>
                <a:srgbClr val="101141"/>
              </a:buClr>
              <a:buFont typeface="Arial" panose="020B0604020202020204" pitchFamily="34" charset="0"/>
              <a:buChar char="•"/>
            </a:pPr>
            <a:r>
              <a:rPr lang="en-IN" sz="1800" dirty="0"/>
              <a:t>We also discussed the Capacity Planning as a</a:t>
            </a:r>
            <a:r>
              <a:rPr lang="en-US" sz="1800" dirty="0"/>
              <a:t> process which would scientifically predict when, how much, and what type of additional resources would be needed, to support accurately forecasted workloads of Services </a:t>
            </a:r>
          </a:p>
          <a:p>
            <a:pPr marL="182880" lvl="1" indent="-182880" algn="just">
              <a:lnSpc>
                <a:spcPct val="120000"/>
              </a:lnSpc>
              <a:spcBef>
                <a:spcPts val="600"/>
              </a:spcBef>
              <a:buClr>
                <a:srgbClr val="101141"/>
              </a:buClr>
              <a:buFont typeface="Arial" panose="020B0604020202020204" pitchFamily="34" charset="0"/>
              <a:buChar char="•"/>
            </a:pPr>
            <a:r>
              <a:rPr lang="en-US" sz="1800" dirty="0"/>
              <a:t>We looked at the challenges towards that and steps which could be followed for effectively planning for capacity, considered the benefits of capacity planning process, common costs overlooked while doing capacity planning and also looked at how the Capacity planning process could be assessed and streamlined</a:t>
            </a:r>
            <a:endParaRPr lang="en-IN" sz="1800" dirty="0"/>
          </a:p>
        </p:txBody>
      </p:sp>
      <p:sp>
        <p:nvSpPr>
          <p:cNvPr id="3" name="Content Placeholder 2"/>
          <p:cNvSpPr>
            <a:spLocks noGrp="1"/>
          </p:cNvSpPr>
          <p:nvPr>
            <p:ph sz="quarter" idx="10"/>
          </p:nvPr>
        </p:nvSpPr>
        <p:spPr>
          <a:xfrm>
            <a:off x="152400" y="0"/>
            <a:ext cx="6629400" cy="1295400"/>
          </a:xfrm>
        </p:spPr>
        <p:txBody>
          <a:bodyPr>
            <a:normAutofit/>
          </a:bodyPr>
          <a:lstStyle/>
          <a:p>
            <a:r>
              <a:rPr lang="en-US" sz="3200" dirty="0"/>
              <a:t>IT Systems Management </a:t>
            </a:r>
          </a:p>
          <a:p>
            <a:r>
              <a:rPr lang="en-IN" sz="2800" dirty="0">
                <a:solidFill>
                  <a:srgbClr val="C00000"/>
                </a:solidFill>
              </a:rPr>
              <a:t>Recap - 1</a:t>
            </a:r>
            <a:endParaRPr lang="en-GB" sz="32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3</a:t>
            </a:fld>
            <a:endParaRPr lang="en-US" dirty="0"/>
          </a:p>
        </p:txBody>
      </p:sp>
    </p:spTree>
    <p:extLst>
      <p:ext uri="{BB962C8B-B14F-4D97-AF65-F5344CB8AC3E}">
        <p14:creationId xmlns:p14="http://schemas.microsoft.com/office/powerpoint/2010/main" val="782577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284" y="1322151"/>
            <a:ext cx="8953346" cy="5237437"/>
          </a:xfrm>
        </p:spPr>
        <p:txBody>
          <a:bodyPr>
            <a:noAutofit/>
          </a:bodyPr>
          <a:lstStyle/>
          <a:p>
            <a:pPr marL="388620" algn="just">
              <a:lnSpc>
                <a:spcPct val="114000"/>
              </a:lnSpc>
              <a:spcBef>
                <a:spcPts val="600"/>
              </a:spcBef>
              <a:buFont typeface="+mj-lt"/>
              <a:buAutoNum type="arabicPeriod" startAt="3"/>
            </a:pPr>
            <a:r>
              <a:rPr lang="en-US" sz="1800" b="1" dirty="0">
                <a:solidFill>
                  <a:srgbClr val="0070C0"/>
                </a:solidFill>
              </a:rPr>
              <a:t>Assemble a Cross-Functional Team</a:t>
            </a:r>
          </a:p>
          <a:p>
            <a:pPr marL="640080" indent="-274320">
              <a:lnSpc>
                <a:spcPct val="114000"/>
              </a:lnSpc>
              <a:spcBef>
                <a:spcPts val="600"/>
              </a:spcBef>
              <a:buFont typeface="Wingdings" panose="05000000000000000000" pitchFamily="2" charset="2"/>
              <a:buChar char="§"/>
            </a:pPr>
            <a:r>
              <a:rPr lang="en-US" sz="1600" dirty="0"/>
              <a:t>The Representatives of appropriate departments from several areas inside and outside of IT should be assembled into a cross-functional design team</a:t>
            </a:r>
          </a:p>
          <a:p>
            <a:pPr marL="640080" indent="-274320">
              <a:lnSpc>
                <a:spcPct val="114000"/>
              </a:lnSpc>
              <a:spcBef>
                <a:spcPts val="600"/>
              </a:spcBef>
              <a:buFont typeface="Wingdings" panose="05000000000000000000" pitchFamily="2" charset="2"/>
              <a:buChar char="§"/>
            </a:pPr>
            <a:r>
              <a:rPr lang="en-US" sz="1600" dirty="0"/>
              <a:t>This team works on requirements, conducts a business impact analysis, selects an outside service provider, designs the final overall recovery process, identifies members of the recovery team, conducts tests of the recovery process, and documents the plan</a:t>
            </a:r>
          </a:p>
          <a:p>
            <a:pPr marL="1040130" lvl="1" indent="-274320">
              <a:lnSpc>
                <a:spcPct val="114000"/>
              </a:lnSpc>
              <a:spcBef>
                <a:spcPts val="600"/>
              </a:spcBef>
              <a:buFont typeface="Wingdings" panose="05000000000000000000" pitchFamily="2" charset="2"/>
              <a:buChar char="§"/>
            </a:pPr>
            <a:r>
              <a:rPr lang="en-US" dirty="0"/>
              <a:t>Computer operations</a:t>
            </a:r>
          </a:p>
          <a:p>
            <a:pPr marL="1040130" lvl="1" indent="-274320">
              <a:lnSpc>
                <a:spcPct val="114000"/>
              </a:lnSpc>
              <a:spcBef>
                <a:spcPts val="600"/>
              </a:spcBef>
              <a:buFont typeface="Wingdings" panose="05000000000000000000" pitchFamily="2" charset="2"/>
              <a:buChar char="§"/>
            </a:pPr>
            <a:r>
              <a:rPr lang="en-US" dirty="0"/>
              <a:t>Applications development</a:t>
            </a:r>
          </a:p>
          <a:p>
            <a:pPr marL="1040130" lvl="1" indent="-274320">
              <a:lnSpc>
                <a:spcPct val="114000"/>
              </a:lnSpc>
              <a:spcBef>
                <a:spcPts val="600"/>
              </a:spcBef>
              <a:buFont typeface="Wingdings" panose="05000000000000000000" pitchFamily="2" charset="2"/>
              <a:buChar char="§"/>
            </a:pPr>
            <a:r>
              <a:rPr lang="en-US" dirty="0"/>
              <a:t>Key customer departments</a:t>
            </a:r>
          </a:p>
          <a:p>
            <a:pPr marL="1040130" lvl="1" indent="-274320">
              <a:lnSpc>
                <a:spcPct val="114000"/>
              </a:lnSpc>
              <a:spcBef>
                <a:spcPts val="600"/>
              </a:spcBef>
              <a:buFont typeface="Wingdings" panose="05000000000000000000" pitchFamily="2" charset="2"/>
              <a:buChar char="§"/>
            </a:pPr>
            <a:r>
              <a:rPr lang="en-US" dirty="0"/>
              <a:t>Facilities</a:t>
            </a:r>
          </a:p>
          <a:p>
            <a:pPr marL="1040130" lvl="1" indent="-274320">
              <a:lnSpc>
                <a:spcPct val="114000"/>
              </a:lnSpc>
              <a:spcBef>
                <a:spcPts val="600"/>
              </a:spcBef>
              <a:buFont typeface="Wingdings" panose="05000000000000000000" pitchFamily="2" charset="2"/>
              <a:buChar char="§"/>
            </a:pPr>
            <a:r>
              <a:rPr lang="en-US" dirty="0"/>
              <a:t>Data security</a:t>
            </a:r>
          </a:p>
          <a:p>
            <a:pPr marL="1040130" lvl="1" indent="-274320">
              <a:lnSpc>
                <a:spcPct val="114000"/>
              </a:lnSpc>
              <a:spcBef>
                <a:spcPts val="600"/>
              </a:spcBef>
              <a:buFont typeface="Wingdings" panose="05000000000000000000" pitchFamily="2" charset="2"/>
              <a:buChar char="§"/>
            </a:pPr>
            <a:r>
              <a:rPr lang="en-US" dirty="0"/>
              <a:t>Physical security</a:t>
            </a:r>
          </a:p>
          <a:p>
            <a:pPr marL="1040130" lvl="1" indent="-274320">
              <a:lnSpc>
                <a:spcPct val="114000"/>
              </a:lnSpc>
              <a:spcBef>
                <a:spcPts val="600"/>
              </a:spcBef>
              <a:buFont typeface="Wingdings" panose="05000000000000000000" pitchFamily="2" charset="2"/>
              <a:buChar char="§"/>
            </a:pPr>
            <a:r>
              <a:rPr lang="en-US" dirty="0"/>
              <a:t>Network operations</a:t>
            </a:r>
          </a:p>
          <a:p>
            <a:pPr marL="1040130" lvl="1" indent="-274320">
              <a:lnSpc>
                <a:spcPct val="114000"/>
              </a:lnSpc>
              <a:spcBef>
                <a:spcPts val="600"/>
              </a:spcBef>
              <a:buFont typeface="Wingdings" panose="05000000000000000000" pitchFamily="2" charset="2"/>
              <a:buChar char="§"/>
            </a:pPr>
            <a:r>
              <a:rPr lang="en-US" dirty="0"/>
              <a:t>Server and systems administration</a:t>
            </a:r>
          </a:p>
          <a:p>
            <a:pPr marL="1040130" lvl="1" indent="-274320">
              <a:lnSpc>
                <a:spcPct val="114000"/>
              </a:lnSpc>
              <a:spcBef>
                <a:spcPts val="600"/>
              </a:spcBef>
              <a:buFont typeface="Wingdings" panose="05000000000000000000" pitchFamily="2" charset="2"/>
              <a:buChar char="§"/>
            </a:pPr>
            <a:r>
              <a:rPr lang="en-US" dirty="0"/>
              <a:t>Database administration</a:t>
            </a:r>
          </a:p>
        </p:txBody>
      </p:sp>
      <p:sp>
        <p:nvSpPr>
          <p:cNvPr id="3" name="Content Placeholder 2"/>
          <p:cNvSpPr>
            <a:spLocks noGrp="1"/>
          </p:cNvSpPr>
          <p:nvPr>
            <p:ph sz="quarter" idx="10"/>
          </p:nvPr>
        </p:nvSpPr>
        <p:spPr>
          <a:xfrm>
            <a:off x="152400" y="0"/>
            <a:ext cx="7696200" cy="1295400"/>
          </a:xfrm>
        </p:spPr>
        <p:txBody>
          <a:bodyPr>
            <a:normAutofit fontScale="77500" lnSpcReduction="20000"/>
          </a:bodyPr>
          <a:lstStyle/>
          <a:p>
            <a:r>
              <a:rPr lang="en-US" sz="3400" dirty="0"/>
              <a:t>ITSM : </a:t>
            </a:r>
            <a:r>
              <a:rPr lang="en-IN" sz="3400" dirty="0">
                <a:solidFill>
                  <a:srgbClr val="0070C0"/>
                </a:solidFill>
              </a:rPr>
              <a:t>Business Continuity</a:t>
            </a:r>
          </a:p>
          <a:p>
            <a:r>
              <a:rPr lang="en-US" sz="2800" dirty="0">
                <a:solidFill>
                  <a:srgbClr val="C00000"/>
                </a:solidFill>
              </a:rPr>
              <a:t>Steps to Developing an Effective Business Continuity Process - 3</a:t>
            </a:r>
            <a:endParaRPr lang="en-GB" sz="28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30</a:t>
            </a:fld>
            <a:endParaRPr lang="en-US" dirty="0"/>
          </a:p>
        </p:txBody>
      </p:sp>
    </p:spTree>
    <p:extLst>
      <p:ext uri="{BB962C8B-B14F-4D97-AF65-F5344CB8AC3E}">
        <p14:creationId xmlns:p14="http://schemas.microsoft.com/office/powerpoint/2010/main" val="1142304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284" y="1322151"/>
            <a:ext cx="8953346" cy="5237437"/>
          </a:xfrm>
        </p:spPr>
        <p:txBody>
          <a:bodyPr>
            <a:noAutofit/>
          </a:bodyPr>
          <a:lstStyle/>
          <a:p>
            <a:pPr marL="388620" algn="just">
              <a:lnSpc>
                <a:spcPct val="114000"/>
              </a:lnSpc>
              <a:spcBef>
                <a:spcPts val="600"/>
              </a:spcBef>
              <a:buFont typeface="+mj-lt"/>
              <a:buAutoNum type="arabicPeriod" startAt="4"/>
            </a:pPr>
            <a:r>
              <a:rPr lang="en-US" sz="1800" b="1" dirty="0">
                <a:solidFill>
                  <a:srgbClr val="0070C0"/>
                </a:solidFill>
              </a:rPr>
              <a:t>Conduct a Business Impact Analysis (BIA)</a:t>
            </a:r>
          </a:p>
          <a:p>
            <a:pPr marL="640080" indent="-274320" algn="just">
              <a:lnSpc>
                <a:spcPct val="125000"/>
              </a:lnSpc>
              <a:spcBef>
                <a:spcPts val="600"/>
              </a:spcBef>
              <a:buFont typeface="Wingdings" panose="05000000000000000000" pitchFamily="2" charset="2"/>
              <a:buChar char="§"/>
            </a:pPr>
            <a:r>
              <a:rPr lang="en-US" sz="1800" dirty="0"/>
              <a:t>Its not practical from a cost-expense perspective to include every Business process and Application as part of the recovery process, hence a prioritized inventory of critical business processes should be done for selection and inclusion to the recovery process.</a:t>
            </a:r>
          </a:p>
          <a:p>
            <a:pPr marL="640080" indent="-274320">
              <a:lnSpc>
                <a:spcPct val="125000"/>
              </a:lnSpc>
              <a:spcBef>
                <a:spcPts val="600"/>
              </a:spcBef>
              <a:buFont typeface="Wingdings" panose="05000000000000000000" pitchFamily="2" charset="2"/>
              <a:buChar char="§"/>
            </a:pPr>
            <a:r>
              <a:rPr lang="en-US" sz="1800" dirty="0"/>
              <a:t>The Business processes and Application can be categorized as say priority A, B and C based on the requirement of the process/Application to be started up within 24,72 and beyond without significant Business impact like financial impact(loss of revenue) or impact to operations and hence the customers</a:t>
            </a:r>
          </a:p>
          <a:p>
            <a:pPr marL="640080" indent="-274320">
              <a:lnSpc>
                <a:spcPct val="125000"/>
              </a:lnSpc>
              <a:spcBef>
                <a:spcPts val="600"/>
              </a:spcBef>
              <a:buFont typeface="Wingdings" panose="05000000000000000000" pitchFamily="2" charset="2"/>
              <a:buChar char="§"/>
            </a:pPr>
            <a:r>
              <a:rPr lang="en-US" sz="1800" dirty="0"/>
              <a:t>Summarily this step would look at</a:t>
            </a:r>
          </a:p>
          <a:p>
            <a:pPr marL="1040130" lvl="1" indent="-274320">
              <a:lnSpc>
                <a:spcPct val="125000"/>
              </a:lnSpc>
              <a:spcBef>
                <a:spcPts val="600"/>
              </a:spcBef>
              <a:buFont typeface="Wingdings" panose="05000000000000000000" pitchFamily="2" charset="2"/>
              <a:buChar char="§"/>
            </a:pPr>
            <a:r>
              <a:rPr lang="en-US" sz="1800" dirty="0"/>
              <a:t>Disruption Risks</a:t>
            </a:r>
          </a:p>
          <a:p>
            <a:pPr marL="1040130" lvl="1" indent="-274320">
              <a:lnSpc>
                <a:spcPct val="125000"/>
              </a:lnSpc>
              <a:spcBef>
                <a:spcPts val="600"/>
              </a:spcBef>
              <a:buFont typeface="Wingdings" panose="05000000000000000000" pitchFamily="2" charset="2"/>
              <a:buChar char="§"/>
            </a:pPr>
            <a:r>
              <a:rPr lang="en-US" sz="1800" dirty="0"/>
              <a:t>Impact of Business process disruption</a:t>
            </a:r>
          </a:p>
          <a:p>
            <a:pPr marL="1040130" lvl="1" indent="-274320">
              <a:lnSpc>
                <a:spcPct val="125000"/>
              </a:lnSpc>
              <a:spcBef>
                <a:spcPts val="600"/>
              </a:spcBef>
              <a:buFont typeface="Wingdings" panose="05000000000000000000" pitchFamily="2" charset="2"/>
              <a:buChar char="§"/>
            </a:pPr>
            <a:r>
              <a:rPr lang="en-US" sz="1800" dirty="0"/>
              <a:t>Resources for Business Resumption and Recovery</a:t>
            </a:r>
          </a:p>
        </p:txBody>
      </p:sp>
      <p:sp>
        <p:nvSpPr>
          <p:cNvPr id="3" name="Content Placeholder 2"/>
          <p:cNvSpPr>
            <a:spLocks noGrp="1"/>
          </p:cNvSpPr>
          <p:nvPr>
            <p:ph sz="quarter" idx="10"/>
          </p:nvPr>
        </p:nvSpPr>
        <p:spPr>
          <a:xfrm>
            <a:off x="152400" y="0"/>
            <a:ext cx="7696200" cy="1295400"/>
          </a:xfrm>
        </p:spPr>
        <p:txBody>
          <a:bodyPr>
            <a:normAutofit fontScale="77500" lnSpcReduction="20000"/>
          </a:bodyPr>
          <a:lstStyle/>
          <a:p>
            <a:r>
              <a:rPr lang="en-US" sz="3400" dirty="0"/>
              <a:t>ITSM : </a:t>
            </a:r>
            <a:r>
              <a:rPr lang="en-IN" sz="3400" dirty="0">
                <a:solidFill>
                  <a:srgbClr val="0070C0"/>
                </a:solidFill>
              </a:rPr>
              <a:t>Business Continuity</a:t>
            </a:r>
          </a:p>
          <a:p>
            <a:r>
              <a:rPr lang="en-US" sz="2800" dirty="0">
                <a:solidFill>
                  <a:srgbClr val="C00000"/>
                </a:solidFill>
              </a:rPr>
              <a:t>Steps to Developing an Effective Business Continuity Process - 4</a:t>
            </a:r>
            <a:endParaRPr lang="en-GB" sz="28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31</a:t>
            </a:fld>
            <a:endParaRPr lang="en-US" dirty="0"/>
          </a:p>
        </p:txBody>
      </p:sp>
    </p:spTree>
    <p:extLst>
      <p:ext uri="{BB962C8B-B14F-4D97-AF65-F5344CB8AC3E}">
        <p14:creationId xmlns:p14="http://schemas.microsoft.com/office/powerpoint/2010/main" val="3345117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284" y="1322151"/>
            <a:ext cx="8884116" cy="5237437"/>
          </a:xfrm>
        </p:spPr>
        <p:txBody>
          <a:bodyPr>
            <a:noAutofit/>
          </a:bodyPr>
          <a:lstStyle/>
          <a:p>
            <a:pPr marL="388620" algn="just">
              <a:lnSpc>
                <a:spcPct val="125000"/>
              </a:lnSpc>
              <a:spcBef>
                <a:spcPts val="600"/>
              </a:spcBef>
              <a:buFont typeface="+mj-lt"/>
              <a:buAutoNum type="arabicPeriod" startAt="5"/>
            </a:pPr>
            <a:r>
              <a:rPr lang="en-US" sz="2000" b="1" dirty="0">
                <a:solidFill>
                  <a:srgbClr val="0070C0"/>
                </a:solidFill>
              </a:rPr>
              <a:t>Identify and Prioritize Requirements</a:t>
            </a:r>
          </a:p>
          <a:p>
            <a:pPr marL="640080" indent="-274320" algn="just">
              <a:lnSpc>
                <a:spcPct val="125000"/>
              </a:lnSpc>
              <a:spcBef>
                <a:spcPts val="600"/>
              </a:spcBef>
              <a:buFont typeface="Wingdings" panose="05000000000000000000" pitchFamily="2" charset="2"/>
              <a:buChar char="§"/>
            </a:pPr>
            <a:r>
              <a:rPr lang="en-US" sz="1800" dirty="0"/>
              <a:t>Brainstorming by the cross functional team to identity requirements for the process, such as business, technical, and logistical requirements</a:t>
            </a:r>
          </a:p>
          <a:p>
            <a:pPr marL="640080" indent="-274320" algn="just">
              <a:lnSpc>
                <a:spcPct val="125000"/>
              </a:lnSpc>
              <a:spcBef>
                <a:spcPts val="600"/>
              </a:spcBef>
              <a:buFont typeface="Wingdings" panose="05000000000000000000" pitchFamily="2" charset="2"/>
              <a:buChar char="§"/>
            </a:pPr>
            <a:r>
              <a:rPr lang="en-US" sz="1800" dirty="0"/>
              <a:t>Business requirements include defining the specific criteria for declaring a disaster and determining which processes are to be recovered and in what time frames. (This is the trigger for the risk of disaster)</a:t>
            </a:r>
          </a:p>
          <a:p>
            <a:pPr marL="640080" indent="-274320" algn="just">
              <a:lnSpc>
                <a:spcPct val="125000"/>
              </a:lnSpc>
              <a:spcBef>
                <a:spcPts val="600"/>
              </a:spcBef>
              <a:buFont typeface="Wingdings" panose="05000000000000000000" pitchFamily="2" charset="2"/>
              <a:buChar char="§"/>
            </a:pPr>
            <a:r>
              <a:rPr lang="en-US" sz="1800" dirty="0"/>
              <a:t>Technical requirements include what type of platforms will be eligible as recovery devices for servers, disk, and desktops and how much bandwidth will be needed. </a:t>
            </a:r>
          </a:p>
          <a:p>
            <a:pPr marL="640080" indent="-274320" algn="just">
              <a:lnSpc>
                <a:spcPct val="125000"/>
              </a:lnSpc>
              <a:spcBef>
                <a:spcPts val="600"/>
              </a:spcBef>
              <a:buFont typeface="Wingdings" panose="05000000000000000000" pitchFamily="2" charset="2"/>
              <a:buChar char="§"/>
            </a:pPr>
            <a:r>
              <a:rPr lang="en-US" sz="1800" dirty="0"/>
              <a:t>Logistical requirements include the amount of time allowed to declare a disaster as well as transportation arrangements at both the disaster site and the recovery site.</a:t>
            </a:r>
          </a:p>
        </p:txBody>
      </p:sp>
      <p:sp>
        <p:nvSpPr>
          <p:cNvPr id="3" name="Content Placeholder 2"/>
          <p:cNvSpPr>
            <a:spLocks noGrp="1"/>
          </p:cNvSpPr>
          <p:nvPr>
            <p:ph sz="quarter" idx="10"/>
          </p:nvPr>
        </p:nvSpPr>
        <p:spPr>
          <a:xfrm>
            <a:off x="152400" y="0"/>
            <a:ext cx="7696200" cy="1295400"/>
          </a:xfrm>
        </p:spPr>
        <p:txBody>
          <a:bodyPr>
            <a:normAutofit fontScale="77500" lnSpcReduction="20000"/>
          </a:bodyPr>
          <a:lstStyle/>
          <a:p>
            <a:r>
              <a:rPr lang="en-US" sz="3400" dirty="0"/>
              <a:t>ITSM : </a:t>
            </a:r>
            <a:r>
              <a:rPr lang="en-IN" sz="3400" dirty="0">
                <a:solidFill>
                  <a:srgbClr val="0070C0"/>
                </a:solidFill>
              </a:rPr>
              <a:t>Business Continuity</a:t>
            </a:r>
          </a:p>
          <a:p>
            <a:r>
              <a:rPr lang="en-US" sz="2800" dirty="0">
                <a:solidFill>
                  <a:srgbClr val="C00000"/>
                </a:solidFill>
              </a:rPr>
              <a:t>Steps to Developing an Effective Business Continuity Process - 5</a:t>
            </a:r>
            <a:endParaRPr lang="en-GB" sz="28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32</a:t>
            </a:fld>
            <a:endParaRPr lang="en-US" dirty="0"/>
          </a:p>
        </p:txBody>
      </p:sp>
    </p:spTree>
    <p:extLst>
      <p:ext uri="{BB962C8B-B14F-4D97-AF65-F5344CB8AC3E}">
        <p14:creationId xmlns:p14="http://schemas.microsoft.com/office/powerpoint/2010/main" val="3083929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284" y="1322151"/>
            <a:ext cx="8953346" cy="5237437"/>
          </a:xfrm>
        </p:spPr>
        <p:txBody>
          <a:bodyPr>
            <a:noAutofit/>
          </a:bodyPr>
          <a:lstStyle/>
          <a:p>
            <a:pPr marL="388620" algn="just">
              <a:lnSpc>
                <a:spcPct val="120000"/>
              </a:lnSpc>
              <a:spcBef>
                <a:spcPts val="600"/>
              </a:spcBef>
              <a:spcAft>
                <a:spcPts val="600"/>
              </a:spcAft>
              <a:buFont typeface="+mj-lt"/>
              <a:buAutoNum type="arabicPeriod" startAt="6"/>
            </a:pPr>
            <a:r>
              <a:rPr lang="en-US" sz="1800" b="1" dirty="0">
                <a:solidFill>
                  <a:srgbClr val="0070C0"/>
                </a:solidFill>
              </a:rPr>
              <a:t>Assess Possible Business Continuity Recovery Strategies</a:t>
            </a:r>
          </a:p>
          <a:p>
            <a:pPr marL="640080" indent="-274320" algn="just">
              <a:lnSpc>
                <a:spcPct val="120000"/>
              </a:lnSpc>
              <a:spcBef>
                <a:spcPts val="600"/>
              </a:spcBef>
              <a:buFont typeface="Wingdings" panose="05000000000000000000" pitchFamily="2" charset="2"/>
              <a:buChar char="§"/>
            </a:pPr>
            <a:r>
              <a:rPr lang="en-US" sz="1600" dirty="0"/>
              <a:t>Business continuity recovery strategies are based on the Business impact analysis and the list of prioritized requirements from the cross-functional team.</a:t>
            </a:r>
          </a:p>
          <a:p>
            <a:pPr marL="640080" indent="-274320" algn="just">
              <a:lnSpc>
                <a:spcPct val="120000"/>
              </a:lnSpc>
              <a:spcBef>
                <a:spcPts val="600"/>
              </a:spcBef>
              <a:buFont typeface="Wingdings" panose="05000000000000000000" pitchFamily="2" charset="2"/>
              <a:buChar char="§"/>
            </a:pPr>
            <a:r>
              <a:rPr lang="en-US" sz="1600" dirty="0"/>
              <a:t>These alternative business continuity recovery strategies could be like alternative remote sites within the company, and geographic hot sites supplied by an outside provider.</a:t>
            </a:r>
          </a:p>
          <a:p>
            <a:pPr marL="640080" indent="-274320" algn="just">
              <a:lnSpc>
                <a:spcPct val="120000"/>
              </a:lnSpc>
              <a:spcBef>
                <a:spcPts val="600"/>
              </a:spcBef>
              <a:buFont typeface="Wingdings" panose="05000000000000000000" pitchFamily="2" charset="2"/>
              <a:buChar char="§"/>
            </a:pPr>
            <a:r>
              <a:rPr lang="en-US" sz="1600" dirty="0"/>
              <a:t>This could be considered as assessing contingency plans for the risk</a:t>
            </a:r>
          </a:p>
          <a:p>
            <a:pPr marL="388620" algn="just">
              <a:lnSpc>
                <a:spcPct val="120000"/>
              </a:lnSpc>
              <a:spcBef>
                <a:spcPts val="600"/>
              </a:spcBef>
              <a:spcAft>
                <a:spcPts val="600"/>
              </a:spcAft>
              <a:buFont typeface="+mj-lt"/>
              <a:buAutoNum type="arabicPeriod" startAt="7"/>
            </a:pPr>
            <a:r>
              <a:rPr lang="en-US" sz="1800" b="1" dirty="0">
                <a:solidFill>
                  <a:srgbClr val="0070C0"/>
                </a:solidFill>
              </a:rPr>
              <a:t>Develop a Request for Proposal (RFP) for Outside Services</a:t>
            </a:r>
          </a:p>
          <a:p>
            <a:pPr marL="640080" indent="-274320" algn="just">
              <a:lnSpc>
                <a:spcPct val="120000"/>
              </a:lnSpc>
              <a:spcBef>
                <a:spcPts val="600"/>
              </a:spcBef>
              <a:buFont typeface="Wingdings" panose="05000000000000000000" pitchFamily="2" charset="2"/>
              <a:buChar char="§"/>
            </a:pPr>
            <a:r>
              <a:rPr lang="en-US" sz="1600" dirty="0"/>
              <a:t>If the scope of the IT shop is significant and the requirements involving business continuity warrant outside services, the cross-functional team develops an RFP, which is a proposal for an outside provider to supply disaster recovery services.</a:t>
            </a:r>
          </a:p>
          <a:p>
            <a:pPr marL="640080" indent="-274320" algn="just">
              <a:lnSpc>
                <a:spcPct val="120000"/>
              </a:lnSpc>
              <a:spcBef>
                <a:spcPts val="600"/>
              </a:spcBef>
              <a:buFont typeface="Wingdings" panose="05000000000000000000" pitchFamily="2" charset="2"/>
              <a:buChar char="§"/>
            </a:pPr>
            <a:r>
              <a:rPr lang="en-US" sz="1600" dirty="0"/>
              <a:t>Options should include multiple-year pricing, guaranteed minimum amount of time to become operational, costs of testing, provisions for local networking, and types of onsite support provided. </a:t>
            </a:r>
          </a:p>
          <a:p>
            <a:pPr marL="640080" indent="-274320" algn="just">
              <a:lnSpc>
                <a:spcPct val="120000"/>
              </a:lnSpc>
              <a:spcBef>
                <a:spcPts val="600"/>
              </a:spcBef>
              <a:buFont typeface="Wingdings" panose="05000000000000000000" pitchFamily="2" charset="2"/>
              <a:buChar char="§"/>
            </a:pPr>
            <a:r>
              <a:rPr lang="en-US" sz="1600" dirty="0"/>
              <a:t>Criteria should be weighted to facilitate the evaluation process.</a:t>
            </a:r>
          </a:p>
        </p:txBody>
      </p:sp>
      <p:sp>
        <p:nvSpPr>
          <p:cNvPr id="3" name="Content Placeholder 2"/>
          <p:cNvSpPr>
            <a:spLocks noGrp="1"/>
          </p:cNvSpPr>
          <p:nvPr>
            <p:ph sz="quarter" idx="10"/>
          </p:nvPr>
        </p:nvSpPr>
        <p:spPr>
          <a:xfrm>
            <a:off x="152400" y="0"/>
            <a:ext cx="7696200" cy="1295400"/>
          </a:xfrm>
        </p:spPr>
        <p:txBody>
          <a:bodyPr>
            <a:normAutofit fontScale="77500" lnSpcReduction="20000"/>
          </a:bodyPr>
          <a:lstStyle/>
          <a:p>
            <a:r>
              <a:rPr lang="en-US" sz="3400" dirty="0"/>
              <a:t>ITSM : </a:t>
            </a:r>
            <a:r>
              <a:rPr lang="en-IN" sz="3400" dirty="0">
                <a:solidFill>
                  <a:srgbClr val="0070C0"/>
                </a:solidFill>
              </a:rPr>
              <a:t>Business Continuity</a:t>
            </a:r>
          </a:p>
          <a:p>
            <a:r>
              <a:rPr lang="en-US" sz="2800" dirty="0">
                <a:solidFill>
                  <a:srgbClr val="C00000"/>
                </a:solidFill>
              </a:rPr>
              <a:t>Steps to Developing an Effective Business Continuity Process - 6</a:t>
            </a:r>
            <a:endParaRPr lang="en-GB" sz="28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33</a:t>
            </a:fld>
            <a:endParaRPr lang="en-US" dirty="0"/>
          </a:p>
        </p:txBody>
      </p:sp>
    </p:spTree>
    <p:extLst>
      <p:ext uri="{BB962C8B-B14F-4D97-AF65-F5344CB8AC3E}">
        <p14:creationId xmlns:p14="http://schemas.microsoft.com/office/powerpoint/2010/main" val="260850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327" y="1343890"/>
            <a:ext cx="8953346" cy="5179071"/>
          </a:xfrm>
        </p:spPr>
        <p:txBody>
          <a:bodyPr>
            <a:noAutofit/>
          </a:bodyPr>
          <a:lstStyle/>
          <a:p>
            <a:pPr marL="388620" algn="just">
              <a:lnSpc>
                <a:spcPct val="114000"/>
              </a:lnSpc>
              <a:spcBef>
                <a:spcPts val="600"/>
              </a:spcBef>
              <a:buFont typeface="+mj-lt"/>
              <a:buAutoNum type="arabicPeriod" startAt="8"/>
            </a:pPr>
            <a:r>
              <a:rPr lang="en-US" sz="1800" b="1" dirty="0">
                <a:solidFill>
                  <a:srgbClr val="0070C0"/>
                </a:solidFill>
              </a:rPr>
              <a:t>Evaluate Proposals and Select the Best Offering</a:t>
            </a:r>
          </a:p>
          <a:p>
            <a:pPr marL="640080" indent="-274320" algn="just">
              <a:lnSpc>
                <a:spcPct val="110000"/>
              </a:lnSpc>
              <a:spcBef>
                <a:spcPts val="400"/>
              </a:spcBef>
              <a:buFont typeface="Wingdings" panose="05000000000000000000" pitchFamily="2" charset="2"/>
              <a:buChar char="§"/>
            </a:pPr>
            <a:r>
              <a:rPr lang="en-US" sz="1600" dirty="0"/>
              <a:t>The weighted criteria previously established are used to evaluate the RFP responses</a:t>
            </a:r>
          </a:p>
          <a:p>
            <a:pPr marL="640080" indent="-274320" algn="just">
              <a:lnSpc>
                <a:spcPct val="110000"/>
              </a:lnSpc>
              <a:spcBef>
                <a:spcPts val="400"/>
              </a:spcBef>
              <a:buFont typeface="Wingdings" panose="05000000000000000000" pitchFamily="2" charset="2"/>
              <a:buChar char="§"/>
            </a:pPr>
            <a:r>
              <a:rPr lang="en-US" sz="1600" dirty="0"/>
              <a:t>Visit to the bidder’s facilities, testimonials from customers should be part of the evaluation process and decision to be made with criteria including costs and Overall Benefit</a:t>
            </a:r>
            <a:endParaRPr lang="en-US" sz="1600" b="1" dirty="0">
              <a:solidFill>
                <a:srgbClr val="0070C0"/>
              </a:solidFill>
            </a:endParaRPr>
          </a:p>
          <a:p>
            <a:pPr marL="388620" algn="just">
              <a:lnSpc>
                <a:spcPct val="114000"/>
              </a:lnSpc>
              <a:spcBef>
                <a:spcPts val="600"/>
              </a:spcBef>
              <a:buFont typeface="+mj-lt"/>
              <a:buAutoNum type="arabicPeriod" startAt="9"/>
            </a:pPr>
            <a:r>
              <a:rPr lang="en-US" sz="1800" b="1" dirty="0">
                <a:solidFill>
                  <a:srgbClr val="0070C0"/>
                </a:solidFill>
              </a:rPr>
              <a:t>Choose Participants and Clarify Their Roles on the Recovery Team</a:t>
            </a:r>
          </a:p>
          <a:p>
            <a:pPr marL="640080" indent="-274320" algn="just">
              <a:lnSpc>
                <a:spcPct val="110000"/>
              </a:lnSpc>
              <a:spcBef>
                <a:spcPts val="400"/>
              </a:spcBef>
              <a:buFont typeface="Wingdings" panose="05000000000000000000" pitchFamily="2" charset="2"/>
              <a:buChar char="§"/>
            </a:pPr>
            <a:r>
              <a:rPr lang="en-US" sz="1600" dirty="0"/>
              <a:t>A recovery team needs to be formed with participants similar to the cross functional team designing the process (but different from the design team) and additional representatives from service providers (if the plan includes them) and Key customer representatives as determined by BIA and Executive sponsor. </a:t>
            </a:r>
          </a:p>
          <a:p>
            <a:pPr marL="640080" indent="-274320" algn="just">
              <a:lnSpc>
                <a:spcPct val="110000"/>
              </a:lnSpc>
              <a:spcBef>
                <a:spcPts val="400"/>
              </a:spcBef>
              <a:buFont typeface="Wingdings" panose="05000000000000000000" pitchFamily="2" charset="2"/>
              <a:buChar char="§"/>
            </a:pPr>
            <a:r>
              <a:rPr lang="en-US" sz="1600" dirty="0"/>
              <a:t>Each of the recovery teams individual’s role and responsibility is clearly defined, documented and communicated</a:t>
            </a:r>
          </a:p>
          <a:p>
            <a:pPr marL="388620" algn="just">
              <a:lnSpc>
                <a:spcPct val="114000"/>
              </a:lnSpc>
              <a:spcBef>
                <a:spcPts val="600"/>
              </a:spcBef>
              <a:buFont typeface="+mj-lt"/>
              <a:buAutoNum type="arabicPeriod" startAt="10"/>
            </a:pPr>
            <a:r>
              <a:rPr lang="en-US" sz="1800" b="1" dirty="0">
                <a:solidFill>
                  <a:srgbClr val="0070C0"/>
                </a:solidFill>
              </a:rPr>
              <a:t>Document the Business Continuity Plan</a:t>
            </a:r>
          </a:p>
          <a:p>
            <a:pPr marL="640080" indent="-274320" algn="just">
              <a:lnSpc>
                <a:spcPct val="110000"/>
              </a:lnSpc>
              <a:spcBef>
                <a:spcPts val="400"/>
              </a:spcBef>
              <a:buFont typeface="Wingdings" panose="05000000000000000000" pitchFamily="2" charset="2"/>
              <a:buChar char="§"/>
            </a:pPr>
            <a:r>
              <a:rPr lang="en-US" sz="1600" dirty="0"/>
              <a:t>The cross-functional design team will need to document the business continuity plan for use by the recovery team, which will take the responsibility for maintaining the accuracy, accessibility and distribution of the plan. </a:t>
            </a:r>
          </a:p>
          <a:p>
            <a:pPr marL="640080" indent="-274320" algn="just">
              <a:lnSpc>
                <a:spcPct val="110000"/>
              </a:lnSpc>
              <a:spcBef>
                <a:spcPts val="400"/>
              </a:spcBef>
              <a:buFont typeface="Wingdings" panose="05000000000000000000" pitchFamily="2" charset="2"/>
              <a:buChar char="§"/>
            </a:pPr>
            <a:r>
              <a:rPr lang="en-US" sz="1600" dirty="0"/>
              <a:t>Documentation of the plan must also include up-to-date configuration diagrams of the hardware, software, and network components involved in the recovery.</a:t>
            </a:r>
          </a:p>
        </p:txBody>
      </p:sp>
      <p:sp>
        <p:nvSpPr>
          <p:cNvPr id="3" name="Content Placeholder 2"/>
          <p:cNvSpPr>
            <a:spLocks noGrp="1"/>
          </p:cNvSpPr>
          <p:nvPr>
            <p:ph sz="quarter" idx="10"/>
          </p:nvPr>
        </p:nvSpPr>
        <p:spPr>
          <a:xfrm>
            <a:off x="152400" y="0"/>
            <a:ext cx="7696200" cy="1295400"/>
          </a:xfrm>
        </p:spPr>
        <p:txBody>
          <a:bodyPr>
            <a:normAutofit fontScale="77500" lnSpcReduction="20000"/>
          </a:bodyPr>
          <a:lstStyle/>
          <a:p>
            <a:r>
              <a:rPr lang="en-US" sz="3400" dirty="0"/>
              <a:t>ITSM : </a:t>
            </a:r>
            <a:r>
              <a:rPr lang="en-IN" sz="3400" dirty="0">
                <a:solidFill>
                  <a:srgbClr val="0070C0"/>
                </a:solidFill>
              </a:rPr>
              <a:t>Business Continuity</a:t>
            </a:r>
          </a:p>
          <a:p>
            <a:r>
              <a:rPr lang="en-US" sz="2800" dirty="0">
                <a:solidFill>
                  <a:srgbClr val="C00000"/>
                </a:solidFill>
              </a:rPr>
              <a:t>Steps to Developing an Effective Business Continuity Process - 7</a:t>
            </a:r>
            <a:endParaRPr lang="en-GB" sz="28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34</a:t>
            </a:fld>
            <a:endParaRPr lang="en-US" dirty="0"/>
          </a:p>
        </p:txBody>
      </p:sp>
    </p:spTree>
    <p:extLst>
      <p:ext uri="{BB962C8B-B14F-4D97-AF65-F5344CB8AC3E}">
        <p14:creationId xmlns:p14="http://schemas.microsoft.com/office/powerpoint/2010/main" val="3805777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284" y="1322151"/>
            <a:ext cx="8953346" cy="5237437"/>
          </a:xfrm>
        </p:spPr>
        <p:txBody>
          <a:bodyPr>
            <a:noAutofit/>
          </a:bodyPr>
          <a:lstStyle/>
          <a:p>
            <a:pPr marL="388620" algn="just">
              <a:lnSpc>
                <a:spcPct val="114000"/>
              </a:lnSpc>
              <a:spcBef>
                <a:spcPts val="600"/>
              </a:spcBef>
              <a:buFont typeface="+mj-lt"/>
              <a:buAutoNum type="arabicPeriod" startAt="11"/>
            </a:pPr>
            <a:r>
              <a:rPr lang="en-US" sz="1800" b="1" dirty="0">
                <a:solidFill>
                  <a:srgbClr val="0070C0"/>
                </a:solidFill>
              </a:rPr>
              <a:t>Plan and Execute Regularly Scheduled Tests of the Plan</a:t>
            </a:r>
          </a:p>
          <a:p>
            <a:pPr marL="640080" indent="-274320" algn="just">
              <a:lnSpc>
                <a:spcPct val="110000"/>
              </a:lnSpc>
              <a:spcBef>
                <a:spcPts val="400"/>
              </a:spcBef>
              <a:buFont typeface="Wingdings" panose="05000000000000000000" pitchFamily="2" charset="2"/>
              <a:buChar char="§"/>
            </a:pPr>
            <a:r>
              <a:rPr lang="en-US" sz="1600" dirty="0"/>
              <a:t>Business continuity test plans will need to be for ~3 years with every 6 months the tests becoming progressively more involved. This testing would use a checklist and test results with the duration of the planned &amp; actual tasks being captured.</a:t>
            </a:r>
          </a:p>
          <a:p>
            <a:pPr marL="640080" indent="-274320" algn="just">
              <a:lnSpc>
                <a:spcPct val="110000"/>
              </a:lnSpc>
              <a:spcBef>
                <a:spcPts val="400"/>
              </a:spcBef>
              <a:buFont typeface="Wingdings" panose="05000000000000000000" pitchFamily="2" charset="2"/>
              <a:buChar char="§"/>
            </a:pPr>
            <a:r>
              <a:rPr lang="en-US" sz="1600" dirty="0"/>
              <a:t>The tests would start with program and data restores, followed by processing loads and print tests, then initial network connectivity tests, and eventually full network and desktop load and functionality tests.</a:t>
            </a:r>
          </a:p>
          <a:p>
            <a:pPr marL="640080" indent="-274320" algn="just">
              <a:lnSpc>
                <a:spcPct val="110000"/>
              </a:lnSpc>
              <a:spcBef>
                <a:spcPts val="400"/>
              </a:spcBef>
              <a:buFont typeface="Wingdings" panose="05000000000000000000" pitchFamily="2" charset="2"/>
              <a:buChar char="§"/>
            </a:pPr>
            <a:r>
              <a:rPr lang="en-US" sz="1600" dirty="0"/>
              <a:t>Dry runs are done where a recovery situation is created and executed to flush out minor snags and communication gaps that could prevent an otherwise flawless recovery</a:t>
            </a:r>
          </a:p>
          <a:p>
            <a:pPr marL="388620" algn="just">
              <a:lnSpc>
                <a:spcPct val="114000"/>
              </a:lnSpc>
              <a:spcBef>
                <a:spcPts val="600"/>
              </a:spcBef>
              <a:buFont typeface="+mj-lt"/>
              <a:buAutoNum type="arabicPeriod" startAt="12"/>
            </a:pPr>
            <a:r>
              <a:rPr lang="en-US" sz="1800" b="1" dirty="0">
                <a:solidFill>
                  <a:srgbClr val="0070C0"/>
                </a:solidFill>
              </a:rPr>
              <a:t>Conduct a Lessons-Learned Postmortem after Each Test</a:t>
            </a:r>
          </a:p>
          <a:p>
            <a:pPr marL="640080" indent="-274320" algn="just">
              <a:lnSpc>
                <a:spcPct val="110000"/>
              </a:lnSpc>
              <a:spcBef>
                <a:spcPts val="400"/>
              </a:spcBef>
              <a:buFont typeface="Wingdings" panose="05000000000000000000" pitchFamily="2" charset="2"/>
              <a:buChar char="§"/>
            </a:pPr>
            <a:r>
              <a:rPr lang="en-US" sz="1600" dirty="0"/>
              <a:t>A retrospective of how the tests got executed, what went well, what needs to be improved </a:t>
            </a:r>
          </a:p>
          <a:p>
            <a:pPr marL="388620" algn="just">
              <a:lnSpc>
                <a:spcPct val="114000"/>
              </a:lnSpc>
              <a:spcBef>
                <a:spcPts val="600"/>
              </a:spcBef>
              <a:buFont typeface="+mj-lt"/>
              <a:buAutoNum type="arabicPeriod" startAt="13"/>
            </a:pPr>
            <a:r>
              <a:rPr lang="en-US" sz="1800" b="1" dirty="0">
                <a:solidFill>
                  <a:srgbClr val="0070C0"/>
                </a:solidFill>
              </a:rPr>
              <a:t>Continually Maintain, Update, and Improve the Plan</a:t>
            </a:r>
          </a:p>
          <a:p>
            <a:pPr marL="640080" indent="-274320" algn="just">
              <a:lnSpc>
                <a:spcPct val="110000"/>
              </a:lnSpc>
              <a:spcBef>
                <a:spcPts val="400"/>
              </a:spcBef>
              <a:buFont typeface="Wingdings" panose="05000000000000000000" pitchFamily="2" charset="2"/>
              <a:buChar char="§"/>
            </a:pPr>
            <a:r>
              <a:rPr lang="en-US" sz="1600" dirty="0"/>
              <a:t>An infrastructure environment is ever-changing with New applications, expanded databases, additional network links, and upgraded server platforms etc. which unless updated will make the disaster recovery plans to be inaccurate, incomplete, or obsolete</a:t>
            </a:r>
          </a:p>
          <a:p>
            <a:pPr marL="640080" indent="-274320" algn="just">
              <a:lnSpc>
                <a:spcPct val="110000"/>
              </a:lnSpc>
              <a:spcBef>
                <a:spcPts val="400"/>
              </a:spcBef>
              <a:buFont typeface="Wingdings" panose="05000000000000000000" pitchFamily="2" charset="2"/>
              <a:buChar char="§"/>
            </a:pPr>
            <a:r>
              <a:rPr lang="en-US" sz="1600" dirty="0"/>
              <a:t>The recovery team also will have changes in personnel affecting training, documentation, and even budgeting for tests which needs to be factored into the plans</a:t>
            </a:r>
          </a:p>
        </p:txBody>
      </p:sp>
      <p:sp>
        <p:nvSpPr>
          <p:cNvPr id="3" name="Content Placeholder 2"/>
          <p:cNvSpPr>
            <a:spLocks noGrp="1"/>
          </p:cNvSpPr>
          <p:nvPr>
            <p:ph sz="quarter" idx="10"/>
          </p:nvPr>
        </p:nvSpPr>
        <p:spPr>
          <a:xfrm>
            <a:off x="152400" y="0"/>
            <a:ext cx="7696200" cy="1295400"/>
          </a:xfrm>
        </p:spPr>
        <p:txBody>
          <a:bodyPr>
            <a:normAutofit fontScale="77500" lnSpcReduction="20000"/>
          </a:bodyPr>
          <a:lstStyle/>
          <a:p>
            <a:r>
              <a:rPr lang="en-US" sz="3400" dirty="0"/>
              <a:t>ITSM : </a:t>
            </a:r>
            <a:r>
              <a:rPr lang="en-IN" sz="3400" dirty="0">
                <a:solidFill>
                  <a:srgbClr val="0070C0"/>
                </a:solidFill>
              </a:rPr>
              <a:t>Business Continuity</a:t>
            </a:r>
          </a:p>
          <a:p>
            <a:r>
              <a:rPr lang="en-US" sz="2800" dirty="0">
                <a:solidFill>
                  <a:srgbClr val="C00000"/>
                </a:solidFill>
              </a:rPr>
              <a:t>Steps to Developing an Effective Business Continuity Process - 8</a:t>
            </a:r>
            <a:endParaRPr lang="en-GB" sz="28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35</a:t>
            </a:fld>
            <a:endParaRPr lang="en-US" dirty="0"/>
          </a:p>
        </p:txBody>
      </p:sp>
    </p:spTree>
    <p:extLst>
      <p:ext uri="{BB962C8B-B14F-4D97-AF65-F5344CB8AC3E}">
        <p14:creationId xmlns:p14="http://schemas.microsoft.com/office/powerpoint/2010/main" val="283237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30718"/>
            <a:ext cx="3505200" cy="5374881"/>
          </a:xfrm>
        </p:spPr>
        <p:txBody>
          <a:bodyPr>
            <a:normAutofit/>
          </a:bodyPr>
          <a:lstStyle/>
          <a:p>
            <a:pPr marL="0" lvl="2" indent="0" algn="just">
              <a:lnSpc>
                <a:spcPct val="120000"/>
              </a:lnSpc>
              <a:spcBef>
                <a:spcPts val="600"/>
              </a:spcBef>
              <a:buNone/>
            </a:pPr>
            <a:r>
              <a:rPr lang="en-US" sz="1600" dirty="0"/>
              <a:t>The worksheet presents a quick-and-simple method for assessing the overall quality, efficiency, and effectiveness of a Business Continuity process</a:t>
            </a:r>
          </a:p>
        </p:txBody>
      </p:sp>
      <p:sp>
        <p:nvSpPr>
          <p:cNvPr id="3" name="Content Placeholder 2"/>
          <p:cNvSpPr>
            <a:spLocks noGrp="1"/>
          </p:cNvSpPr>
          <p:nvPr>
            <p:ph sz="quarter" idx="10"/>
          </p:nvPr>
        </p:nvSpPr>
        <p:spPr>
          <a:xfrm>
            <a:off x="152400" y="0"/>
            <a:ext cx="7788806" cy="1295400"/>
          </a:xfrm>
        </p:spPr>
        <p:txBody>
          <a:bodyPr>
            <a:normAutofit/>
          </a:bodyPr>
          <a:lstStyle/>
          <a:p>
            <a:r>
              <a:rPr lang="en-US" sz="3000" dirty="0"/>
              <a:t>ITSM : </a:t>
            </a:r>
            <a:r>
              <a:rPr lang="en-IN" sz="3000" dirty="0">
                <a:solidFill>
                  <a:srgbClr val="0070C0"/>
                </a:solidFill>
              </a:rPr>
              <a:t>Business Continuity</a:t>
            </a:r>
          </a:p>
          <a:p>
            <a:r>
              <a:rPr lang="en-US" sz="2400" dirty="0">
                <a:solidFill>
                  <a:srgbClr val="C00000"/>
                </a:solidFill>
              </a:rPr>
              <a:t>Assessing an Infrastructure’s Business Continuity Process</a:t>
            </a: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pic>
        <p:nvPicPr>
          <p:cNvPr id="5" name="Picture 4">
            <a:extLst>
              <a:ext uri="{FF2B5EF4-FFF2-40B4-BE49-F238E27FC236}">
                <a16:creationId xmlns:a16="http://schemas.microsoft.com/office/drawing/2014/main" id="{9964FD80-63BC-4F1B-9CE0-E86CB0B6B5A2}"/>
              </a:ext>
            </a:extLst>
          </p:cNvPr>
          <p:cNvPicPr>
            <a:picLocks noChangeAspect="1"/>
          </p:cNvPicPr>
          <p:nvPr/>
        </p:nvPicPr>
        <p:blipFill>
          <a:blip r:embed="rId3"/>
          <a:stretch>
            <a:fillRect/>
          </a:stretch>
        </p:blipFill>
        <p:spPr>
          <a:xfrm>
            <a:off x="3800475" y="1143000"/>
            <a:ext cx="5343525" cy="5407671"/>
          </a:xfrm>
          <a:prstGeom prst="rect">
            <a:avLst/>
          </a:prstGeom>
        </p:spPr>
      </p:pic>
    </p:spTree>
    <p:extLst>
      <p:ext uri="{BB962C8B-B14F-4D97-AF65-F5344CB8AC3E}">
        <p14:creationId xmlns:p14="http://schemas.microsoft.com/office/powerpoint/2010/main" val="1348024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52400" y="0"/>
            <a:ext cx="7788806" cy="1295400"/>
          </a:xfrm>
        </p:spPr>
        <p:txBody>
          <a:bodyPr>
            <a:normAutofit/>
          </a:bodyPr>
          <a:lstStyle/>
          <a:p>
            <a:r>
              <a:rPr lang="en-US" sz="3000" dirty="0"/>
              <a:t>ITSM : </a:t>
            </a:r>
            <a:r>
              <a:rPr lang="en-IN" sz="3000" dirty="0">
                <a:solidFill>
                  <a:srgbClr val="0070C0"/>
                </a:solidFill>
              </a:rPr>
              <a:t>Business Continuity</a:t>
            </a:r>
          </a:p>
          <a:p>
            <a:r>
              <a:rPr lang="en-US" sz="2400" dirty="0">
                <a:solidFill>
                  <a:srgbClr val="C00000"/>
                </a:solidFill>
              </a:rPr>
              <a:t>Assessing an Infrastructure’s Business Continuity Process</a:t>
            </a: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8" name="Content Placeholder 1">
            <a:extLst>
              <a:ext uri="{FF2B5EF4-FFF2-40B4-BE49-F238E27FC236}">
                <a16:creationId xmlns:a16="http://schemas.microsoft.com/office/drawing/2014/main" id="{92994D65-5256-4D3F-A230-E9C231C049BF}"/>
              </a:ext>
            </a:extLst>
          </p:cNvPr>
          <p:cNvSpPr>
            <a:spLocks noGrp="1"/>
          </p:cNvSpPr>
          <p:nvPr>
            <p:ph idx="1"/>
          </p:nvPr>
        </p:nvSpPr>
        <p:spPr>
          <a:xfrm>
            <a:off x="152400" y="1447800"/>
            <a:ext cx="2954076" cy="5181600"/>
          </a:xfrm>
        </p:spPr>
        <p:txBody>
          <a:bodyPr>
            <a:normAutofit/>
          </a:bodyPr>
          <a:lstStyle/>
          <a:p>
            <a:pPr marL="180000" indent="-180000" algn="just">
              <a:lnSpc>
                <a:spcPct val="110000"/>
              </a:lnSpc>
              <a:spcBef>
                <a:spcPts val="400"/>
              </a:spcBef>
              <a:buFont typeface="Arial" panose="020B0604020202020204" pitchFamily="34" charset="0"/>
              <a:buChar char="•"/>
            </a:pPr>
            <a:r>
              <a:rPr lang="en-US" sz="1600" dirty="0"/>
              <a:t>If we need to tailor this for a specific organization, then with weightages</a:t>
            </a:r>
          </a:p>
        </p:txBody>
      </p:sp>
      <p:grpSp>
        <p:nvGrpSpPr>
          <p:cNvPr id="11" name="Group 10">
            <a:extLst>
              <a:ext uri="{FF2B5EF4-FFF2-40B4-BE49-F238E27FC236}">
                <a16:creationId xmlns:a16="http://schemas.microsoft.com/office/drawing/2014/main" id="{18AFFF8B-3337-41A4-90A5-F56A8AE779F2}"/>
              </a:ext>
            </a:extLst>
          </p:cNvPr>
          <p:cNvGrpSpPr/>
          <p:nvPr/>
        </p:nvGrpSpPr>
        <p:grpSpPr>
          <a:xfrm>
            <a:off x="3982416" y="1116156"/>
            <a:ext cx="5009184" cy="5434515"/>
            <a:chOff x="3821997" y="1066800"/>
            <a:chExt cx="5378187" cy="6272715"/>
          </a:xfrm>
        </p:grpSpPr>
        <p:pic>
          <p:nvPicPr>
            <p:cNvPr id="9" name="Picture 8">
              <a:extLst>
                <a:ext uri="{FF2B5EF4-FFF2-40B4-BE49-F238E27FC236}">
                  <a16:creationId xmlns:a16="http://schemas.microsoft.com/office/drawing/2014/main" id="{B1F63C00-26D8-4FCC-A069-7E467C8AE711}"/>
                </a:ext>
              </a:extLst>
            </p:cNvPr>
            <p:cNvPicPr>
              <a:picLocks noChangeAspect="1"/>
            </p:cNvPicPr>
            <p:nvPr/>
          </p:nvPicPr>
          <p:blipFill>
            <a:blip r:embed="rId3"/>
            <a:stretch>
              <a:fillRect/>
            </a:stretch>
          </p:blipFill>
          <p:spPr>
            <a:xfrm>
              <a:off x="3821997" y="1066800"/>
              <a:ext cx="5378187" cy="3624201"/>
            </a:xfrm>
            <a:prstGeom prst="rect">
              <a:avLst/>
            </a:prstGeom>
          </p:spPr>
        </p:pic>
        <p:pic>
          <p:nvPicPr>
            <p:cNvPr id="10" name="Picture 9">
              <a:extLst>
                <a:ext uri="{FF2B5EF4-FFF2-40B4-BE49-F238E27FC236}">
                  <a16:creationId xmlns:a16="http://schemas.microsoft.com/office/drawing/2014/main" id="{B3FCDE79-E657-491F-8A8F-57EDFB3F04DA}"/>
                </a:ext>
              </a:extLst>
            </p:cNvPr>
            <p:cNvPicPr>
              <a:picLocks noChangeAspect="1"/>
            </p:cNvPicPr>
            <p:nvPr/>
          </p:nvPicPr>
          <p:blipFill>
            <a:blip r:embed="rId4"/>
            <a:stretch>
              <a:fillRect/>
            </a:stretch>
          </p:blipFill>
          <p:spPr>
            <a:xfrm>
              <a:off x="3821997" y="4634415"/>
              <a:ext cx="5378187" cy="2705100"/>
            </a:xfrm>
            <a:prstGeom prst="rect">
              <a:avLst/>
            </a:prstGeom>
          </p:spPr>
        </p:pic>
      </p:grpSp>
    </p:spTree>
    <p:extLst>
      <p:ext uri="{BB962C8B-B14F-4D97-AF65-F5344CB8AC3E}">
        <p14:creationId xmlns:p14="http://schemas.microsoft.com/office/powerpoint/2010/main" val="3663399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30718"/>
            <a:ext cx="8763000" cy="5374881"/>
          </a:xfrm>
        </p:spPr>
        <p:txBody>
          <a:bodyPr>
            <a:normAutofit/>
          </a:bodyPr>
          <a:lstStyle/>
          <a:p>
            <a:pPr marL="285750" lvl="2" indent="-285750" algn="just">
              <a:lnSpc>
                <a:spcPct val="130000"/>
              </a:lnSpc>
              <a:spcBef>
                <a:spcPts val="600"/>
              </a:spcBef>
              <a:buFont typeface="Wingdings" panose="05000000000000000000" pitchFamily="2" charset="2"/>
              <a:buChar char="§"/>
            </a:pPr>
            <a:r>
              <a:rPr lang="en-US" sz="1600" dirty="0"/>
              <a:t>We can measure and streamline the Business Continuity process with the help of the assessment worksheet.</a:t>
            </a:r>
          </a:p>
          <a:p>
            <a:pPr marL="285750" lvl="2" indent="-285750" algn="just">
              <a:lnSpc>
                <a:spcPct val="130000"/>
              </a:lnSpc>
              <a:spcBef>
                <a:spcPts val="600"/>
              </a:spcBef>
              <a:buFont typeface="Wingdings" panose="05000000000000000000" pitchFamily="2" charset="2"/>
              <a:buChar char="§"/>
            </a:pPr>
            <a:r>
              <a:rPr lang="en-US" sz="1600" dirty="0"/>
              <a:t>We can measure the effectiveness of a business continuity process with service metrics such as the number of critical applications that can be run at backup sites and the number of users that can be accommodated at the backup site</a:t>
            </a:r>
          </a:p>
          <a:p>
            <a:pPr marL="285750" lvl="2" indent="-285750" algn="just">
              <a:lnSpc>
                <a:spcPct val="130000"/>
              </a:lnSpc>
              <a:spcBef>
                <a:spcPts val="600"/>
              </a:spcBef>
              <a:buFont typeface="Wingdings" panose="05000000000000000000" pitchFamily="2" charset="2"/>
              <a:buChar char="§"/>
            </a:pPr>
            <a:r>
              <a:rPr lang="en-US" sz="1600" dirty="0"/>
              <a:t>We can use the Process metrics such as the frequency and authenticity of dry-run tests and the improvements suggested from postmortem sessions after dry-run tests, which help us gauge the efficiency of this process</a:t>
            </a:r>
          </a:p>
          <a:p>
            <a:pPr marL="285750" lvl="2" indent="-285750" algn="just">
              <a:lnSpc>
                <a:spcPct val="130000"/>
              </a:lnSpc>
              <a:spcBef>
                <a:spcPts val="600"/>
              </a:spcBef>
              <a:buFont typeface="Wingdings" panose="05000000000000000000" pitchFamily="2" charset="2"/>
              <a:buChar char="§"/>
            </a:pPr>
            <a:r>
              <a:rPr lang="en-US" sz="1600" dirty="0">
                <a:solidFill>
                  <a:srgbClr val="0070C0"/>
                </a:solidFill>
              </a:rPr>
              <a:t>We can streamline the disaster recovery process by automating actions such as the scheduling of tapes for offsite storage and the retrieval of tapes for disaster recovery restorations.</a:t>
            </a:r>
          </a:p>
        </p:txBody>
      </p:sp>
      <p:sp>
        <p:nvSpPr>
          <p:cNvPr id="3" name="Content Placeholder 2"/>
          <p:cNvSpPr>
            <a:spLocks noGrp="1"/>
          </p:cNvSpPr>
          <p:nvPr>
            <p:ph sz="quarter" idx="10"/>
          </p:nvPr>
        </p:nvSpPr>
        <p:spPr>
          <a:xfrm>
            <a:off x="152400" y="0"/>
            <a:ext cx="7788806" cy="1295400"/>
          </a:xfrm>
        </p:spPr>
        <p:txBody>
          <a:bodyPr>
            <a:normAutofit fontScale="92500"/>
          </a:bodyPr>
          <a:lstStyle/>
          <a:p>
            <a:r>
              <a:rPr lang="en-US" sz="3000" dirty="0"/>
              <a:t>ITSM : </a:t>
            </a:r>
            <a:r>
              <a:rPr lang="en-IN" sz="3000" dirty="0">
                <a:solidFill>
                  <a:srgbClr val="0070C0"/>
                </a:solidFill>
              </a:rPr>
              <a:t>Business Continuity</a:t>
            </a:r>
          </a:p>
          <a:p>
            <a:r>
              <a:rPr lang="en-US" sz="2400" dirty="0">
                <a:solidFill>
                  <a:srgbClr val="C00000"/>
                </a:solidFill>
              </a:rPr>
              <a:t>Measuring and Streamlining the Business Continuity Process</a:t>
            </a: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Tree>
    <p:extLst>
      <p:ext uri="{BB962C8B-B14F-4D97-AF65-F5344CB8AC3E}">
        <p14:creationId xmlns:p14="http://schemas.microsoft.com/office/powerpoint/2010/main" val="3866506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524000"/>
            <a:ext cx="8686800" cy="4324260"/>
          </a:xfrm>
        </p:spPr>
        <p:txBody>
          <a:bodyPr>
            <a:normAutofit/>
          </a:bodyPr>
          <a:lstStyle/>
          <a:p>
            <a:pPr marL="0" indent="0" algn="just">
              <a:lnSpc>
                <a:spcPct val="110000"/>
              </a:lnSpc>
              <a:spcBef>
                <a:spcPts val="400"/>
              </a:spcBef>
            </a:pPr>
            <a:endParaRPr lang="en-US" sz="1800" dirty="0"/>
          </a:p>
        </p:txBody>
      </p:sp>
      <p:sp>
        <p:nvSpPr>
          <p:cNvPr id="3" name="Content Placeholder 2"/>
          <p:cNvSpPr>
            <a:spLocks noGrp="1"/>
          </p:cNvSpPr>
          <p:nvPr>
            <p:ph sz="quarter" idx="10"/>
          </p:nvPr>
        </p:nvSpPr>
        <p:spPr>
          <a:xfrm>
            <a:off x="152400" y="0"/>
            <a:ext cx="7467600" cy="1295400"/>
          </a:xfrm>
        </p:spPr>
        <p:txBody>
          <a:bodyPr>
            <a:normAutofit/>
          </a:bodyPr>
          <a:lstStyle/>
          <a:p>
            <a:r>
              <a:rPr lang="en-US" sz="3000" dirty="0">
                <a:solidFill>
                  <a:srgbClr val="0070C0"/>
                </a:solidFill>
              </a:rPr>
              <a:t>Discussions</a:t>
            </a:r>
            <a:endParaRPr lang="en-IN" sz="24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39</a:t>
            </a:fld>
            <a:endParaRPr lang="en-US" dirty="0"/>
          </a:p>
        </p:txBody>
      </p:sp>
    </p:spTree>
    <p:extLst>
      <p:ext uri="{BB962C8B-B14F-4D97-AF65-F5344CB8AC3E}">
        <p14:creationId xmlns:p14="http://schemas.microsoft.com/office/powerpoint/2010/main" val="388862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93A0122-D0F2-4EF7-A332-111B4A52BC45}"/>
              </a:ext>
            </a:extLst>
          </p:cNvPr>
          <p:cNvSpPr>
            <a:spLocks noGrp="1"/>
          </p:cNvSpPr>
          <p:nvPr>
            <p:ph sz="quarter" idx="10"/>
          </p:nvPr>
        </p:nvSpPr>
        <p:spPr>
          <a:xfrm>
            <a:off x="743273" y="4194290"/>
            <a:ext cx="8458200" cy="1600200"/>
          </a:xfrm>
        </p:spPr>
        <p:txBody>
          <a:bodyPr anchor="ctr"/>
          <a:lstStyle/>
          <a:p>
            <a:r>
              <a:rPr lang="en-US" dirty="0"/>
              <a:t>Strategic Security Process</a:t>
            </a:r>
          </a:p>
        </p:txBody>
      </p:sp>
      <p:sp>
        <p:nvSpPr>
          <p:cNvPr id="4" name="Footer Placeholder 3">
            <a:extLst>
              <a:ext uri="{FF2B5EF4-FFF2-40B4-BE49-F238E27FC236}">
                <a16:creationId xmlns:a16="http://schemas.microsoft.com/office/drawing/2014/main" id="{9DB9BAF2-1785-45CD-B3F7-30987C9FDBC7}"/>
              </a:ext>
            </a:extLst>
          </p:cNvPr>
          <p:cNvSpPr>
            <a:spLocks noGrp="1"/>
          </p:cNvSpPr>
          <p:nvPr>
            <p:ph type="ftr" sz="quarter" idx="12"/>
          </p:nvPr>
        </p:nvSpPr>
        <p:spPr>
          <a:xfrm>
            <a:off x="2057400" y="5797362"/>
            <a:ext cx="5029200" cy="365125"/>
          </a:xfrm>
        </p:spPr>
        <p:txBody>
          <a:bodyPr/>
          <a:lstStyle/>
          <a:p>
            <a:r>
              <a:rPr lang="en-US" sz="1600" dirty="0"/>
              <a:t>SS ZG538 Infrastructure Management</a:t>
            </a:r>
          </a:p>
        </p:txBody>
      </p:sp>
      <p:sp>
        <p:nvSpPr>
          <p:cNvPr id="5" name="Slide Number Placeholder 4">
            <a:extLst>
              <a:ext uri="{FF2B5EF4-FFF2-40B4-BE49-F238E27FC236}">
                <a16:creationId xmlns:a16="http://schemas.microsoft.com/office/drawing/2014/main" id="{68CB2D30-D8F3-45FF-A6A3-43DADBB11B66}"/>
              </a:ext>
            </a:extLst>
          </p:cNvPr>
          <p:cNvSpPr>
            <a:spLocks noGrp="1"/>
          </p:cNvSpPr>
          <p:nvPr>
            <p:ph type="sldNum" sz="quarter" idx="13"/>
          </p:nvPr>
        </p:nvSpPr>
        <p:spPr/>
        <p:txBody>
          <a:bodyPr/>
          <a:lstStyle/>
          <a:p>
            <a:fld id="{BC8D7E44-7D4F-4942-A8C9-2DF6BF8399E8}" type="slidenum">
              <a:rPr lang="en-US" smtClean="0"/>
              <a:pPr/>
              <a:t>4</a:t>
            </a:fld>
            <a:endParaRPr lang="en-US" dirty="0"/>
          </a:p>
        </p:txBody>
      </p:sp>
      <p:sp>
        <p:nvSpPr>
          <p:cNvPr id="7" name="TextBox 6">
            <a:extLst>
              <a:ext uri="{FF2B5EF4-FFF2-40B4-BE49-F238E27FC236}">
                <a16:creationId xmlns:a16="http://schemas.microsoft.com/office/drawing/2014/main" id="{B491911C-89AF-4D67-BDFF-D0BB03F1AEDD}"/>
              </a:ext>
            </a:extLst>
          </p:cNvPr>
          <p:cNvSpPr txBox="1"/>
          <p:nvPr/>
        </p:nvSpPr>
        <p:spPr>
          <a:xfrm>
            <a:off x="723900" y="6168232"/>
            <a:ext cx="7620000" cy="338554"/>
          </a:xfrm>
          <a:prstGeom prst="rect">
            <a:avLst/>
          </a:prstGeom>
          <a:noFill/>
        </p:spPr>
        <p:txBody>
          <a:bodyPr wrap="square" rtlCol="0">
            <a:spAutoFit/>
          </a:bodyPr>
          <a:lstStyle/>
          <a:p>
            <a:pPr algn="r"/>
            <a:r>
              <a:rPr lang="en-US" sz="1600" b="1" dirty="0">
                <a:solidFill>
                  <a:schemeClr val="tx1"/>
                </a:solidFill>
                <a:latin typeface="Arial"/>
                <a:cs typeface="Arial"/>
              </a:rPr>
              <a:t>BITS Pilani, Deemed</a:t>
            </a:r>
            <a:r>
              <a:rPr lang="en-US" sz="1600" b="1" baseline="0" dirty="0">
                <a:solidFill>
                  <a:schemeClr val="tx1"/>
                </a:solidFill>
                <a:latin typeface="Arial"/>
                <a:cs typeface="Arial"/>
              </a:rPr>
              <a:t> to be University under Section 3 of UGC Act, 1956</a:t>
            </a:r>
            <a:endParaRPr lang="en-US" sz="1600" b="1" dirty="0">
              <a:solidFill>
                <a:schemeClr val="tx1"/>
              </a:solidFill>
              <a:latin typeface="Arial"/>
              <a:cs typeface="Arial"/>
            </a:endParaRPr>
          </a:p>
        </p:txBody>
      </p:sp>
    </p:spTree>
    <p:extLst>
      <p:ext uri="{BB962C8B-B14F-4D97-AF65-F5344CB8AC3E}">
        <p14:creationId xmlns:p14="http://schemas.microsoft.com/office/powerpoint/2010/main" val="93395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381480"/>
            <a:ext cx="6400800" cy="5019320"/>
          </a:xfrm>
        </p:spPr>
        <p:txBody>
          <a:bodyPr lIns="72000" tIns="36000" rIns="72000" bIns="36000" numCol="1" spcCol="72000">
            <a:noAutofit/>
          </a:bodyPr>
          <a:lstStyle/>
          <a:p>
            <a:pPr marL="288000" indent="-216000" algn="just">
              <a:lnSpc>
                <a:spcPct val="120000"/>
              </a:lnSpc>
              <a:spcBef>
                <a:spcPts val="600"/>
              </a:spcBef>
              <a:buFont typeface="Arial" panose="020B0604020202020204" pitchFamily="34" charset="0"/>
              <a:buChar char="•"/>
            </a:pPr>
            <a:r>
              <a:rPr lang="en-US" sz="1400" dirty="0"/>
              <a:t>Security Systems need to protect Operating systems, applications, databases, networks, and desktops.</a:t>
            </a:r>
          </a:p>
          <a:p>
            <a:pPr marL="288000" indent="-216000" algn="just">
              <a:lnSpc>
                <a:spcPct val="120000"/>
              </a:lnSpc>
              <a:spcBef>
                <a:spcPts val="600"/>
              </a:spcBef>
              <a:buFont typeface="Arial" panose="020B0604020202020204" pitchFamily="34" charset="0"/>
              <a:buChar char="•"/>
            </a:pPr>
            <a:r>
              <a:rPr lang="en-US" sz="1400" dirty="0"/>
              <a:t>There are dedicated security processes that pertain to each of these entities, the need is to develop </a:t>
            </a:r>
            <a:r>
              <a:rPr lang="en-GB" sz="1400" dirty="0"/>
              <a:t>an overall process which governs the integration and compatibility of these specialized systems.</a:t>
            </a:r>
            <a:r>
              <a:rPr lang="en-US" sz="1400" dirty="0"/>
              <a:t> </a:t>
            </a:r>
          </a:p>
          <a:p>
            <a:pPr marL="288000" indent="-216000" algn="just">
              <a:lnSpc>
                <a:spcPct val="120000"/>
              </a:lnSpc>
              <a:spcBef>
                <a:spcPts val="600"/>
              </a:spcBef>
              <a:buFont typeface="Arial" panose="020B0604020202020204" pitchFamily="34" charset="0"/>
              <a:buChar char="•"/>
            </a:pPr>
            <a:r>
              <a:rPr lang="en-US" sz="1400" dirty="0"/>
              <a:t>Typically this would involve </a:t>
            </a:r>
          </a:p>
          <a:p>
            <a:pPr marL="288000" indent="-216000">
              <a:lnSpc>
                <a:spcPct val="120000"/>
              </a:lnSpc>
              <a:spcBef>
                <a:spcPts val="600"/>
              </a:spcBef>
              <a:buFont typeface="Arial" panose="020B0604020202020204" pitchFamily="34" charset="0"/>
              <a:buChar char="•"/>
            </a:pPr>
            <a:endParaRPr lang="en-US" sz="1400" dirty="0"/>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 Process</a:t>
            </a:r>
          </a:p>
          <a:p>
            <a:r>
              <a:rPr lang="en-IN" sz="2600" dirty="0">
                <a:solidFill>
                  <a:srgbClr val="C00000"/>
                </a:solidFill>
              </a:rPr>
              <a:t>Introduction</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dirty="0"/>
              <a:t>SS ZG538 Infrastructure Management</a:t>
            </a:r>
          </a:p>
        </p:txBody>
      </p:sp>
      <p:sp>
        <p:nvSpPr>
          <p:cNvPr id="5" name="Slide Number Placeholder 4"/>
          <p:cNvSpPr>
            <a:spLocks noGrp="1"/>
          </p:cNvSpPr>
          <p:nvPr>
            <p:ph type="sldNum" sz="quarter" idx="13"/>
          </p:nvPr>
        </p:nvSpPr>
        <p:spPr/>
        <p:txBody>
          <a:bodyPr/>
          <a:lstStyle/>
          <a:p>
            <a:fld id="{BC8D7E44-7D4F-4942-A8C9-2DF6BF8399E8}" type="slidenum">
              <a:rPr lang="en-US" smtClean="0"/>
              <a:pPr/>
              <a:t>5</a:t>
            </a:fld>
            <a:endParaRPr lang="en-US" dirty="0"/>
          </a:p>
        </p:txBody>
      </p:sp>
      <p:pic>
        <p:nvPicPr>
          <p:cNvPr id="7" name="Picture 6">
            <a:extLst>
              <a:ext uri="{FF2B5EF4-FFF2-40B4-BE49-F238E27FC236}">
                <a16:creationId xmlns:a16="http://schemas.microsoft.com/office/drawing/2014/main" id="{4078C237-0D5D-49FE-A075-97C655D13E35}"/>
              </a:ext>
            </a:extLst>
          </p:cNvPr>
          <p:cNvPicPr>
            <a:picLocks noChangeAspect="1"/>
          </p:cNvPicPr>
          <p:nvPr/>
        </p:nvPicPr>
        <p:blipFill>
          <a:blip r:embed="rId3"/>
          <a:stretch>
            <a:fillRect/>
          </a:stretch>
        </p:blipFill>
        <p:spPr>
          <a:xfrm>
            <a:off x="6570167" y="1464321"/>
            <a:ext cx="2459430" cy="2193279"/>
          </a:xfrm>
          <a:prstGeom prst="rect">
            <a:avLst/>
          </a:prstGeom>
        </p:spPr>
      </p:pic>
      <p:pic>
        <p:nvPicPr>
          <p:cNvPr id="9" name="Picture 8">
            <a:extLst>
              <a:ext uri="{FF2B5EF4-FFF2-40B4-BE49-F238E27FC236}">
                <a16:creationId xmlns:a16="http://schemas.microsoft.com/office/drawing/2014/main" id="{60B29863-E4CD-47AE-8E44-638251C34FD3}"/>
              </a:ext>
            </a:extLst>
          </p:cNvPr>
          <p:cNvPicPr>
            <a:picLocks noChangeAspect="1"/>
          </p:cNvPicPr>
          <p:nvPr/>
        </p:nvPicPr>
        <p:blipFill>
          <a:blip r:embed="rId4"/>
          <a:stretch>
            <a:fillRect/>
          </a:stretch>
        </p:blipFill>
        <p:spPr>
          <a:xfrm>
            <a:off x="457200" y="3200401"/>
            <a:ext cx="5486399" cy="1828800"/>
          </a:xfrm>
          <a:prstGeom prst="rect">
            <a:avLst/>
          </a:prstGeom>
        </p:spPr>
      </p:pic>
    </p:spTree>
    <p:extLst>
      <p:ext uri="{BB962C8B-B14F-4D97-AF65-F5344CB8AC3E}">
        <p14:creationId xmlns:p14="http://schemas.microsoft.com/office/powerpoint/2010/main" val="215010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 Process</a:t>
            </a:r>
          </a:p>
          <a:p>
            <a:r>
              <a:rPr lang="en-IN" sz="2600" dirty="0">
                <a:solidFill>
                  <a:srgbClr val="C00000"/>
                </a:solidFill>
              </a:rPr>
              <a:t>Introduction</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dirty="0"/>
              <a:t>SS ZG538 Infrastructure Management</a:t>
            </a:r>
          </a:p>
        </p:txBody>
      </p:sp>
      <p:sp>
        <p:nvSpPr>
          <p:cNvPr id="5" name="Slide Number Placeholder 4"/>
          <p:cNvSpPr>
            <a:spLocks noGrp="1"/>
          </p:cNvSpPr>
          <p:nvPr>
            <p:ph type="sldNum" sz="quarter" idx="13"/>
          </p:nvPr>
        </p:nvSpPr>
        <p:spPr/>
        <p:txBody>
          <a:bodyPr/>
          <a:lstStyle/>
          <a:p>
            <a:fld id="{BC8D7E44-7D4F-4942-A8C9-2DF6BF8399E8}" type="slidenum">
              <a:rPr lang="en-US" smtClean="0"/>
              <a:pPr/>
              <a:t>6</a:t>
            </a:fld>
            <a:endParaRPr lang="en-US" dirty="0"/>
          </a:p>
        </p:txBody>
      </p:sp>
      <p:pic>
        <p:nvPicPr>
          <p:cNvPr id="11" name="IT Security">
            <a:hlinkClick r:id="" action="ppaction://media"/>
            <a:extLst>
              <a:ext uri="{FF2B5EF4-FFF2-40B4-BE49-F238E27FC236}">
                <a16:creationId xmlns:a16="http://schemas.microsoft.com/office/drawing/2014/main" id="{7398A323-CA05-4CF2-9C83-C27E2399A3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000" y="1523999"/>
            <a:ext cx="8610600" cy="4843463"/>
          </a:xfrm>
          <a:prstGeom prst="rect">
            <a:avLst/>
          </a:prstGeom>
        </p:spPr>
      </p:pic>
    </p:spTree>
    <p:extLst>
      <p:ext uri="{BB962C8B-B14F-4D97-AF65-F5344CB8AC3E}">
        <p14:creationId xmlns:p14="http://schemas.microsoft.com/office/powerpoint/2010/main" val="107535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9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381480"/>
            <a:ext cx="9144000" cy="5019320"/>
          </a:xfrm>
        </p:spPr>
        <p:txBody>
          <a:bodyPr lIns="72000" tIns="36000" rIns="72000" bIns="36000" numCol="2" spcCol="72000">
            <a:noAutofit/>
          </a:bodyPr>
          <a:lstStyle/>
          <a:p>
            <a:pPr marL="288000" indent="-216000">
              <a:lnSpc>
                <a:spcPct val="120000"/>
              </a:lnSpc>
              <a:spcBef>
                <a:spcPts val="600"/>
              </a:spcBef>
              <a:buFont typeface="Arial" panose="020B0604020202020204" pitchFamily="34" charset="0"/>
              <a:buChar char="•"/>
            </a:pPr>
            <a:r>
              <a:rPr lang="en-US" sz="1400" dirty="0"/>
              <a:t>This is intended to set up security controls to identify threats, remediate and manage risks while safeguarding the availability, integrity, and confidentiality of Data say through</a:t>
            </a:r>
          </a:p>
          <a:p>
            <a:pPr marL="540000" lvl="1" indent="-180000" algn="just">
              <a:lnSpc>
                <a:spcPct val="120000"/>
              </a:lnSpc>
              <a:spcBef>
                <a:spcPts val="600"/>
              </a:spcBef>
              <a:buFont typeface="Arial" panose="020B0604020202020204" pitchFamily="34" charset="0"/>
              <a:buChar char="•"/>
            </a:pPr>
            <a:r>
              <a:rPr lang="en-US" sz="1400" dirty="0"/>
              <a:t>Security testing: To ensure that all security mechanisms are subjected to regular testing</a:t>
            </a:r>
          </a:p>
          <a:p>
            <a:pPr marL="540000" lvl="1" indent="-180000" algn="just">
              <a:lnSpc>
                <a:spcPct val="120000"/>
              </a:lnSpc>
              <a:spcBef>
                <a:spcPts val="600"/>
              </a:spcBef>
              <a:buFont typeface="Arial" panose="020B0604020202020204" pitchFamily="34" charset="0"/>
              <a:buChar char="•"/>
            </a:pPr>
            <a:r>
              <a:rPr lang="en-US" sz="1400" dirty="0"/>
              <a:t>Managing security incidents: To identify and fight intrusions and attacks and also to minimize damages incurred due to security breaches</a:t>
            </a:r>
          </a:p>
          <a:p>
            <a:pPr marL="540000" lvl="1" indent="-180000" algn="just">
              <a:lnSpc>
                <a:spcPct val="120000"/>
              </a:lnSpc>
              <a:spcBef>
                <a:spcPts val="600"/>
              </a:spcBef>
              <a:buFont typeface="Arial" panose="020B0604020202020204" pitchFamily="34" charset="0"/>
              <a:buChar char="•"/>
            </a:pPr>
            <a:r>
              <a:rPr lang="en-US" sz="1400" dirty="0"/>
              <a:t>Security review: To review whether the safety measures and processes are still in accordance with risk perceptions from the business side, and also to validate whether these safety measures and processes are consistently managed and tested</a:t>
            </a:r>
          </a:p>
          <a:p>
            <a:pPr marL="288000" indent="-216000" algn="just">
              <a:lnSpc>
                <a:spcPct val="120000"/>
              </a:lnSpc>
              <a:spcBef>
                <a:spcPts val="600"/>
              </a:spcBef>
              <a:buFont typeface="Arial" panose="020B0604020202020204" pitchFamily="34" charset="0"/>
              <a:buChar char="•"/>
            </a:pPr>
            <a:r>
              <a:rPr lang="en-US" sz="1400" dirty="0"/>
              <a:t>Security in use of extranets &amp; intranets is also a corporate Governance requirement</a:t>
            </a:r>
          </a:p>
          <a:p>
            <a:pPr marL="288000" indent="-216000" algn="just">
              <a:lnSpc>
                <a:spcPct val="120000"/>
              </a:lnSpc>
              <a:spcBef>
                <a:spcPts val="600"/>
              </a:spcBef>
              <a:buFont typeface="Arial" panose="020B0604020202020204" pitchFamily="34" charset="0"/>
              <a:buChar char="•"/>
            </a:pPr>
            <a:r>
              <a:rPr lang="en-US" sz="1400" dirty="0"/>
              <a:t>ITIL would look at the</a:t>
            </a:r>
          </a:p>
          <a:p>
            <a:pPr marL="540000" lvl="1" indent="-180000" algn="just">
              <a:lnSpc>
                <a:spcPct val="120000"/>
              </a:lnSpc>
              <a:spcBef>
                <a:spcPts val="600"/>
              </a:spcBef>
              <a:buFont typeface="Arial" panose="020B0604020202020204" pitchFamily="34" charset="0"/>
              <a:buChar char="•"/>
            </a:pPr>
            <a:r>
              <a:rPr lang="en-US" sz="1400" dirty="0"/>
              <a:t>Availability/IT service continuity management (ITSCM)/security testing schedule</a:t>
            </a:r>
          </a:p>
          <a:p>
            <a:pPr marL="540000" lvl="1" indent="-180000" algn="just">
              <a:lnSpc>
                <a:spcPct val="120000"/>
              </a:lnSpc>
              <a:spcBef>
                <a:spcPts val="600"/>
              </a:spcBef>
              <a:buFont typeface="Arial" panose="020B0604020202020204" pitchFamily="34" charset="0"/>
              <a:buChar char="•"/>
            </a:pPr>
            <a:r>
              <a:rPr lang="en-US" sz="1400" dirty="0"/>
              <a:t>Correlation rules and event filtering</a:t>
            </a:r>
          </a:p>
          <a:p>
            <a:pPr marL="540000" lvl="1" indent="-180000" algn="just">
              <a:lnSpc>
                <a:spcPct val="120000"/>
              </a:lnSpc>
              <a:spcBef>
                <a:spcPts val="600"/>
              </a:spcBef>
              <a:buFont typeface="Arial" panose="020B0604020202020204" pitchFamily="34" charset="0"/>
              <a:buChar char="•"/>
            </a:pPr>
            <a:r>
              <a:rPr lang="en-US" sz="1400" dirty="0"/>
              <a:t>Information security policy</a:t>
            </a:r>
          </a:p>
          <a:p>
            <a:pPr marL="540000" lvl="1" indent="-180000" algn="just">
              <a:lnSpc>
                <a:spcPct val="120000"/>
              </a:lnSpc>
              <a:spcBef>
                <a:spcPts val="600"/>
              </a:spcBef>
              <a:buFont typeface="Arial" panose="020B0604020202020204" pitchFamily="34" charset="0"/>
              <a:buChar char="•"/>
            </a:pPr>
            <a:r>
              <a:rPr lang="en-US" sz="1400" dirty="0"/>
              <a:t>Information security report</a:t>
            </a:r>
          </a:p>
          <a:p>
            <a:pPr marL="540000" lvl="1" indent="-180000" algn="just">
              <a:lnSpc>
                <a:spcPct val="120000"/>
              </a:lnSpc>
              <a:spcBef>
                <a:spcPts val="600"/>
              </a:spcBef>
              <a:buFont typeface="Arial" panose="020B0604020202020204" pitchFamily="34" charset="0"/>
              <a:buChar char="•"/>
            </a:pPr>
            <a:r>
              <a:rPr lang="en-US" sz="1400" dirty="0"/>
              <a:t>Security management information system (SMIS)</a:t>
            </a:r>
          </a:p>
          <a:p>
            <a:pPr marL="540000" lvl="1" indent="-180000" algn="just">
              <a:lnSpc>
                <a:spcPct val="120000"/>
              </a:lnSpc>
              <a:spcBef>
                <a:spcPts val="600"/>
              </a:spcBef>
              <a:buFont typeface="Arial" panose="020B0604020202020204" pitchFamily="34" charset="0"/>
              <a:buChar char="•"/>
            </a:pPr>
            <a:r>
              <a:rPr lang="en-US" sz="1400" dirty="0"/>
              <a:t>Test report</a:t>
            </a:r>
          </a:p>
          <a:p>
            <a:pPr marL="540000" lvl="1" indent="-180000" algn="just">
              <a:lnSpc>
                <a:spcPct val="120000"/>
              </a:lnSpc>
              <a:spcBef>
                <a:spcPts val="600"/>
              </a:spcBef>
              <a:buFont typeface="Arial" panose="020B0604020202020204" pitchFamily="34" charset="0"/>
              <a:buChar char="•"/>
            </a:pPr>
            <a:r>
              <a:rPr lang="en-US" sz="1400" dirty="0"/>
              <a:t>Security advisories</a:t>
            </a:r>
          </a:p>
          <a:p>
            <a:pPr marL="540000" lvl="1" indent="-180000" algn="just">
              <a:lnSpc>
                <a:spcPct val="120000"/>
              </a:lnSpc>
              <a:spcBef>
                <a:spcPts val="600"/>
              </a:spcBef>
              <a:buFont typeface="Arial" panose="020B0604020202020204" pitchFamily="34" charset="0"/>
              <a:buChar char="•"/>
            </a:pPr>
            <a:r>
              <a:rPr lang="en-US" sz="1400" dirty="0"/>
              <a:t>Security alert</a:t>
            </a:r>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 Process</a:t>
            </a:r>
          </a:p>
          <a:p>
            <a:r>
              <a:rPr lang="en-IN" sz="2600" dirty="0">
                <a:solidFill>
                  <a:srgbClr val="C00000"/>
                </a:solidFill>
              </a:rPr>
              <a:t>Introduction</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dirty="0"/>
              <a:t>SS ZG538 Infrastructure Management</a:t>
            </a:r>
          </a:p>
        </p:txBody>
      </p:sp>
      <p:sp>
        <p:nvSpPr>
          <p:cNvPr id="5" name="Slide Number Placeholder 4"/>
          <p:cNvSpPr>
            <a:spLocks noGrp="1"/>
          </p:cNvSpPr>
          <p:nvPr>
            <p:ph type="sldNum" sz="quarter" idx="13"/>
          </p:nvPr>
        </p:nvSpPr>
        <p:spPr/>
        <p:txBody>
          <a:bodyPr/>
          <a:lstStyle/>
          <a:p>
            <a:fld id="{BC8D7E44-7D4F-4942-A8C9-2DF6BF8399E8}" type="slidenum">
              <a:rPr lang="en-US" smtClean="0"/>
              <a:pPr/>
              <a:t>7</a:t>
            </a:fld>
            <a:endParaRPr lang="en-US" dirty="0"/>
          </a:p>
        </p:txBody>
      </p:sp>
    </p:spTree>
    <p:extLst>
      <p:ext uri="{BB962C8B-B14F-4D97-AF65-F5344CB8AC3E}">
        <p14:creationId xmlns:p14="http://schemas.microsoft.com/office/powerpoint/2010/main" val="3591684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161" y="1381480"/>
            <a:ext cx="8915297" cy="5169191"/>
          </a:xfrm>
        </p:spPr>
        <p:txBody>
          <a:bodyPr>
            <a:noAutofit/>
          </a:bodyPr>
          <a:lstStyle/>
          <a:p>
            <a:pPr marL="91440" indent="0" algn="just">
              <a:lnSpc>
                <a:spcPct val="130000"/>
              </a:lnSpc>
              <a:spcBef>
                <a:spcPts val="600"/>
              </a:spcBef>
            </a:pPr>
            <a:r>
              <a:rPr lang="en-US" sz="1600" b="1" dirty="0">
                <a:solidFill>
                  <a:srgbClr val="C00000"/>
                </a:solidFill>
              </a:rPr>
              <a:t>Def: </a:t>
            </a:r>
            <a:r>
              <a:rPr lang="en-US" sz="1600" b="1" dirty="0">
                <a:solidFill>
                  <a:srgbClr val="0070C0"/>
                </a:solidFill>
              </a:rPr>
              <a:t>Strategic security Process </a:t>
            </a:r>
            <a:r>
              <a:rPr lang="en-US" sz="1600" dirty="0"/>
              <a:t>is a process designed to safeguard the availability, integrity, and confidentiality of designated data &amp; programs against unauthorized access, modification, or destruction</a:t>
            </a:r>
          </a:p>
          <a:p>
            <a:pPr marL="108000" indent="0">
              <a:lnSpc>
                <a:spcPct val="120000"/>
              </a:lnSpc>
              <a:spcBef>
                <a:spcPts val="600"/>
              </a:spcBef>
            </a:pPr>
            <a:r>
              <a:rPr lang="en-US" sz="1600" b="1" dirty="0"/>
              <a:t>Data and programs : </a:t>
            </a:r>
            <a:r>
              <a:rPr lang="en-US" sz="1600" dirty="0"/>
              <a:t>Corporate assets including DB and meta Data to be protected like patents, trademarks and  competitive advantages</a:t>
            </a:r>
            <a:r>
              <a:rPr lang="en-US" sz="1600" b="1" dirty="0"/>
              <a:t> </a:t>
            </a:r>
          </a:p>
          <a:p>
            <a:pPr marL="108000" indent="0">
              <a:lnSpc>
                <a:spcPct val="130000"/>
              </a:lnSpc>
              <a:spcBef>
                <a:spcPts val="600"/>
              </a:spcBef>
            </a:pPr>
            <a:r>
              <a:rPr lang="en-US" sz="1600" b="1" dirty="0"/>
              <a:t>Availability :      </a:t>
            </a:r>
            <a:r>
              <a:rPr lang="en-US" sz="1600" dirty="0"/>
              <a:t>Appropriate individuals can access </a:t>
            </a:r>
            <a:br>
              <a:rPr lang="en-US" sz="1600" dirty="0"/>
            </a:br>
            <a:r>
              <a:rPr lang="en-US" sz="1600" dirty="0"/>
              <a:t>                           data and programs, from whatever means </a:t>
            </a:r>
            <a:br>
              <a:rPr lang="en-US" sz="1600" dirty="0"/>
            </a:br>
            <a:r>
              <a:rPr lang="en-US" sz="1600" dirty="0"/>
              <a:t>                           necessary or them to conduct their </a:t>
            </a:r>
            <a:br>
              <a:rPr lang="en-US" sz="1600" dirty="0"/>
            </a:br>
            <a:r>
              <a:rPr lang="en-US" sz="1600" dirty="0"/>
              <a:t>                           company’s business</a:t>
            </a:r>
          </a:p>
          <a:p>
            <a:pPr marL="108000" indent="0">
              <a:lnSpc>
                <a:spcPct val="130000"/>
              </a:lnSpc>
              <a:spcBef>
                <a:spcPts val="600"/>
              </a:spcBef>
            </a:pPr>
            <a:r>
              <a:rPr lang="en-US" sz="1600" b="1" dirty="0"/>
              <a:t>Integrity :          </a:t>
            </a:r>
            <a:r>
              <a:rPr lang="en-US" sz="1600" dirty="0"/>
              <a:t>Data and programs have the same content </a:t>
            </a:r>
            <a:br>
              <a:rPr lang="en-US" sz="1600" dirty="0"/>
            </a:br>
            <a:r>
              <a:rPr lang="en-US" sz="1600" dirty="0"/>
              <a:t>                          and format as what was originally intended.</a:t>
            </a:r>
          </a:p>
          <a:p>
            <a:pPr marL="108000" indent="0">
              <a:lnSpc>
                <a:spcPct val="130000"/>
              </a:lnSpc>
              <a:spcBef>
                <a:spcPts val="600"/>
              </a:spcBef>
            </a:pPr>
            <a:r>
              <a:rPr lang="en-US" sz="1600" b="1" dirty="0"/>
              <a:t>Confidentiality : </a:t>
            </a:r>
            <a:r>
              <a:rPr lang="en-US" sz="1600" dirty="0"/>
              <a:t>Sensitive data is accessed only by</a:t>
            </a:r>
            <a:br>
              <a:rPr lang="en-US" sz="1600" dirty="0"/>
            </a:br>
            <a:r>
              <a:rPr lang="en-US" sz="1600" dirty="0"/>
              <a:t>                            individuals properly authorized.</a:t>
            </a:r>
          </a:p>
          <a:p>
            <a:pPr marL="108000" indent="0">
              <a:lnSpc>
                <a:spcPct val="120000"/>
              </a:lnSpc>
              <a:spcBef>
                <a:spcPts val="600"/>
              </a:spcBef>
            </a:pPr>
            <a:endParaRPr lang="en-US" sz="1400" dirty="0"/>
          </a:p>
          <a:p>
            <a:pPr marL="91440" indent="0">
              <a:lnSpc>
                <a:spcPct val="120000"/>
              </a:lnSpc>
              <a:spcBef>
                <a:spcPts val="600"/>
              </a:spcBef>
            </a:pPr>
            <a:endParaRPr lang="en-US" sz="1400" dirty="0"/>
          </a:p>
          <a:p>
            <a:pPr marL="91440" indent="0">
              <a:lnSpc>
                <a:spcPct val="120000"/>
              </a:lnSpc>
              <a:spcBef>
                <a:spcPts val="600"/>
              </a:spcBef>
            </a:pPr>
            <a:endParaRPr lang="en-US" sz="1400" dirty="0"/>
          </a:p>
          <a:p>
            <a:pPr marL="91440" indent="0">
              <a:lnSpc>
                <a:spcPct val="120000"/>
              </a:lnSpc>
              <a:spcBef>
                <a:spcPts val="600"/>
              </a:spcBef>
            </a:pPr>
            <a:endParaRPr lang="en-US" sz="1400" dirty="0"/>
          </a:p>
          <a:p>
            <a:pPr marL="91440" indent="0">
              <a:lnSpc>
                <a:spcPct val="120000"/>
              </a:lnSpc>
              <a:spcBef>
                <a:spcPts val="600"/>
              </a:spcBef>
            </a:pPr>
            <a:endParaRPr lang="en-US" sz="1400" dirty="0"/>
          </a:p>
          <a:p>
            <a:pPr marL="91440" indent="0">
              <a:lnSpc>
                <a:spcPct val="120000"/>
              </a:lnSpc>
              <a:spcBef>
                <a:spcPts val="600"/>
              </a:spcBef>
            </a:pPr>
            <a:endParaRPr lang="en-US" sz="900" dirty="0"/>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 Process</a:t>
            </a:r>
          </a:p>
          <a:p>
            <a:r>
              <a:rPr lang="en-IN" sz="2600" dirty="0">
                <a:solidFill>
                  <a:srgbClr val="C00000"/>
                </a:solidFill>
              </a:rPr>
              <a:t>Introduction</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dirty="0"/>
              <a:t>SS ZG538 Infrastructure Management</a:t>
            </a:r>
          </a:p>
        </p:txBody>
      </p:sp>
      <p:sp>
        <p:nvSpPr>
          <p:cNvPr id="5" name="Slide Number Placeholder 4"/>
          <p:cNvSpPr>
            <a:spLocks noGrp="1"/>
          </p:cNvSpPr>
          <p:nvPr>
            <p:ph type="sldNum" sz="quarter" idx="13"/>
          </p:nvPr>
        </p:nvSpPr>
        <p:spPr/>
        <p:txBody>
          <a:bodyPr/>
          <a:lstStyle/>
          <a:p>
            <a:fld id="{BC8D7E44-7D4F-4942-A8C9-2DF6BF8399E8}" type="slidenum">
              <a:rPr lang="en-US" smtClean="0"/>
              <a:pPr/>
              <a:t>8</a:t>
            </a:fld>
            <a:endParaRPr lang="en-US" dirty="0"/>
          </a:p>
        </p:txBody>
      </p:sp>
      <p:pic>
        <p:nvPicPr>
          <p:cNvPr id="8" name="Picture 7">
            <a:extLst>
              <a:ext uri="{FF2B5EF4-FFF2-40B4-BE49-F238E27FC236}">
                <a16:creationId xmlns:a16="http://schemas.microsoft.com/office/drawing/2014/main" id="{C3F64029-3B71-453E-9F3C-EF466F49FA31}"/>
              </a:ext>
            </a:extLst>
          </p:cNvPr>
          <p:cNvPicPr>
            <a:picLocks noChangeAspect="1"/>
          </p:cNvPicPr>
          <p:nvPr/>
        </p:nvPicPr>
        <p:blipFill>
          <a:blip r:embed="rId3"/>
          <a:stretch>
            <a:fillRect/>
          </a:stretch>
        </p:blipFill>
        <p:spPr>
          <a:xfrm>
            <a:off x="5562601" y="2848178"/>
            <a:ext cx="3542266" cy="2409622"/>
          </a:xfrm>
          <a:prstGeom prst="rect">
            <a:avLst/>
          </a:prstGeom>
        </p:spPr>
      </p:pic>
    </p:spTree>
    <p:extLst>
      <p:ext uri="{BB962C8B-B14F-4D97-AF65-F5344CB8AC3E}">
        <p14:creationId xmlns:p14="http://schemas.microsoft.com/office/powerpoint/2010/main" val="129961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308538"/>
            <a:ext cx="9067697" cy="5242133"/>
          </a:xfrm>
        </p:spPr>
        <p:txBody>
          <a:bodyPr>
            <a:noAutofit/>
          </a:bodyPr>
          <a:lstStyle/>
          <a:p>
            <a:pPr marL="91440" indent="0" algn="just">
              <a:lnSpc>
                <a:spcPct val="150000"/>
              </a:lnSpc>
              <a:spcBef>
                <a:spcPts val="1200"/>
              </a:spcBef>
            </a:pPr>
            <a:r>
              <a:rPr lang="en-US" sz="1400" dirty="0"/>
              <a:t>Developing a Strategic Security program leads to designing  a strategic security process from which strategic security policies are developed, approved, implemented, maintained and enforced. This would involve the following 12 steps involved with developing a strategic security process.</a:t>
            </a:r>
          </a:p>
          <a:p>
            <a:pPr marL="91440" indent="0" algn="just">
              <a:lnSpc>
                <a:spcPct val="150000"/>
              </a:lnSpc>
              <a:spcBef>
                <a:spcPts val="600"/>
              </a:spcBef>
            </a:pPr>
            <a:r>
              <a:rPr lang="en-US" sz="1400" dirty="0"/>
              <a:t>Initially this would lead to (1) Identifying an executive Sponsor (2) Selecting a process owner.</a:t>
            </a:r>
          </a:p>
          <a:p>
            <a:pPr marL="91440" indent="0" algn="just">
              <a:lnSpc>
                <a:spcPct val="150000"/>
              </a:lnSpc>
              <a:spcBef>
                <a:spcPts val="600"/>
              </a:spcBef>
            </a:pPr>
            <a:r>
              <a:rPr lang="en-US" sz="1400" dirty="0"/>
              <a:t>Then understanding the current and Existing Business and Information Security requirements for building the future security policies to support Confidentiality, Integrity and Availability. This would involve (3) Defining goals of strategic security. (4) Establishing review boards. (5) Identify, categorize, and prioritize requirements. (6) Inventorying the current state of security. (7) Establishing security organization.</a:t>
            </a:r>
          </a:p>
          <a:p>
            <a:pPr marL="91440" indent="0">
              <a:lnSpc>
                <a:spcPct val="150000"/>
              </a:lnSpc>
              <a:spcBef>
                <a:spcPts val="600"/>
              </a:spcBef>
            </a:pPr>
            <a:r>
              <a:rPr lang="en-US" sz="1400" dirty="0"/>
              <a:t>Then building a set of controls as procedures and policies for </a:t>
            </a:r>
            <a:br>
              <a:rPr lang="en-US" sz="1400" dirty="0"/>
            </a:br>
            <a:r>
              <a:rPr lang="en-US" sz="1400" dirty="0"/>
              <a:t>managing the risks associated with services information and </a:t>
            </a:r>
            <a:br>
              <a:rPr lang="en-US" sz="1400" dirty="0"/>
            </a:br>
            <a:r>
              <a:rPr lang="en-US" sz="1400" dirty="0"/>
              <a:t>systems (8) Developing security policies.</a:t>
            </a:r>
          </a:p>
          <a:p>
            <a:pPr marL="91440" indent="0">
              <a:lnSpc>
                <a:spcPct val="150000"/>
              </a:lnSpc>
              <a:spcBef>
                <a:spcPts val="1200"/>
              </a:spcBef>
            </a:pPr>
            <a:r>
              <a:rPr lang="en-US" sz="1400" dirty="0"/>
              <a:t>Then executing the plans in terms of  (9) Assembling planning teams. </a:t>
            </a:r>
            <a:br>
              <a:rPr lang="en-US" sz="1400" dirty="0"/>
            </a:br>
            <a:r>
              <a:rPr lang="en-US" sz="1400" dirty="0"/>
              <a:t>(10) Review and approval of plans. (11) Evaluating technical feasibility </a:t>
            </a:r>
            <a:br>
              <a:rPr lang="en-US" sz="1400" dirty="0"/>
            </a:br>
            <a:r>
              <a:rPr lang="en-US" sz="1400" dirty="0"/>
              <a:t>of plans. (12)  Assigning and scheduling the implementation of plans.</a:t>
            </a:r>
          </a:p>
        </p:txBody>
      </p:sp>
      <p:sp>
        <p:nvSpPr>
          <p:cNvPr id="3" name="Content Placeholder 2"/>
          <p:cNvSpPr>
            <a:spLocks noGrp="1"/>
          </p:cNvSpPr>
          <p:nvPr>
            <p:ph sz="quarter" idx="10"/>
          </p:nvPr>
        </p:nvSpPr>
        <p:spPr>
          <a:xfrm>
            <a:off x="152400" y="0"/>
            <a:ext cx="6629400" cy="1295400"/>
          </a:xfrm>
        </p:spPr>
        <p:txBody>
          <a:bodyPr>
            <a:normAutofit/>
          </a:bodyPr>
          <a:lstStyle/>
          <a:p>
            <a:r>
              <a:rPr lang="en-US" sz="3000" dirty="0"/>
              <a:t>ITSM : </a:t>
            </a:r>
            <a:r>
              <a:rPr lang="en-IN" sz="3000" dirty="0">
                <a:solidFill>
                  <a:srgbClr val="0070C0"/>
                </a:solidFill>
              </a:rPr>
              <a:t>Strategic Security Process</a:t>
            </a:r>
          </a:p>
          <a:p>
            <a:r>
              <a:rPr lang="en-IN" sz="2600" dirty="0">
                <a:solidFill>
                  <a:srgbClr val="C00000"/>
                </a:solidFill>
              </a:rPr>
              <a:t>Developing a Strategic Security Process</a:t>
            </a:r>
            <a:endParaRPr lang="en-GB" sz="2600" dirty="0">
              <a:solidFill>
                <a:srgbClr val="C00000"/>
              </a:solidFill>
            </a:endParaRPr>
          </a:p>
        </p:txBody>
      </p:sp>
      <p:sp>
        <p:nvSpPr>
          <p:cNvPr id="4" name="Footer Placeholder 3"/>
          <p:cNvSpPr>
            <a:spLocks noGrp="1"/>
          </p:cNvSpPr>
          <p:nvPr>
            <p:ph type="ftr" sz="quarter" idx="12"/>
          </p:nvPr>
        </p:nvSpPr>
        <p:spPr/>
        <p:txBody>
          <a:bodyPr/>
          <a:lstStyle/>
          <a:p>
            <a:r>
              <a:rPr lang="en-US"/>
              <a:t>SS ZG538 Infrastructure Management</a:t>
            </a:r>
            <a:endParaRPr lang="en-US" dirty="0"/>
          </a:p>
        </p:txBody>
      </p:sp>
      <p:sp>
        <p:nvSpPr>
          <p:cNvPr id="5" name="Slide Number Placeholder 4"/>
          <p:cNvSpPr>
            <a:spLocks noGrp="1"/>
          </p:cNvSpPr>
          <p:nvPr>
            <p:ph type="sldNum" sz="quarter" idx="13"/>
          </p:nvPr>
        </p:nvSpPr>
        <p:spPr/>
        <p:txBody>
          <a:bodyPr/>
          <a:lstStyle/>
          <a:p>
            <a:fld id="{BC8D7E44-7D4F-4942-A8C9-2DF6BF8399E8}" type="slidenum">
              <a:rPr lang="en-US" smtClean="0"/>
              <a:pPr/>
              <a:t>9</a:t>
            </a:fld>
            <a:endParaRPr lang="en-US" dirty="0"/>
          </a:p>
        </p:txBody>
      </p:sp>
      <p:pic>
        <p:nvPicPr>
          <p:cNvPr id="6" name="Picture 5">
            <a:extLst>
              <a:ext uri="{FF2B5EF4-FFF2-40B4-BE49-F238E27FC236}">
                <a16:creationId xmlns:a16="http://schemas.microsoft.com/office/drawing/2014/main" id="{38543367-9615-4FA6-9705-A5FB95C6EAA7}"/>
              </a:ext>
            </a:extLst>
          </p:cNvPr>
          <p:cNvPicPr>
            <a:picLocks noChangeAspect="1"/>
          </p:cNvPicPr>
          <p:nvPr/>
        </p:nvPicPr>
        <p:blipFill>
          <a:blip r:embed="rId3"/>
          <a:stretch>
            <a:fillRect/>
          </a:stretch>
        </p:blipFill>
        <p:spPr>
          <a:xfrm>
            <a:off x="5715001" y="4187264"/>
            <a:ext cx="3352696" cy="1908736"/>
          </a:xfrm>
          <a:prstGeom prst="rect">
            <a:avLst/>
          </a:prstGeom>
        </p:spPr>
      </p:pic>
    </p:spTree>
    <p:extLst>
      <p:ext uri="{BB962C8B-B14F-4D97-AF65-F5344CB8AC3E}">
        <p14:creationId xmlns:p14="http://schemas.microsoft.com/office/powerpoint/2010/main" val="1557657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22369</TotalTime>
  <Words>5777</Words>
  <Application>Microsoft Office PowerPoint</Application>
  <PresentationFormat>On-screen Show (4:3)</PresentationFormat>
  <Paragraphs>570</Paragraphs>
  <Slides>39</Slides>
  <Notes>37</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Cambria</vt:lpstr>
      <vt:lpstr>Wingdings</vt:lpstr>
      <vt:lpstr>Office Theme</vt:lpstr>
      <vt:lpstr>ITSM – Session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Phalachandra HL</cp:lastModifiedBy>
  <cp:revision>962</cp:revision>
  <dcterms:created xsi:type="dcterms:W3CDTF">2011-09-14T09:42:05Z</dcterms:created>
  <dcterms:modified xsi:type="dcterms:W3CDTF">2021-02-07T02:28:50Z</dcterms:modified>
</cp:coreProperties>
</file>